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44" r:id="rId3"/>
    <p:sldId id="258" r:id="rId4"/>
    <p:sldId id="349" r:id="rId5"/>
    <p:sldId id="259" r:id="rId6"/>
    <p:sldId id="345" r:id="rId7"/>
    <p:sldId id="260" r:id="rId8"/>
    <p:sldId id="300" r:id="rId9"/>
    <p:sldId id="332" r:id="rId10"/>
    <p:sldId id="264" r:id="rId11"/>
    <p:sldId id="302" r:id="rId12"/>
    <p:sldId id="265" r:id="rId13"/>
    <p:sldId id="346" r:id="rId14"/>
    <p:sldId id="303" r:id="rId15"/>
    <p:sldId id="266" r:id="rId16"/>
    <p:sldId id="267" r:id="rId17"/>
    <p:sldId id="304" r:id="rId18"/>
    <p:sldId id="268" r:id="rId19"/>
    <p:sldId id="305" r:id="rId20"/>
    <p:sldId id="330" r:id="rId21"/>
    <p:sldId id="306" r:id="rId22"/>
    <p:sldId id="331" r:id="rId23"/>
    <p:sldId id="307" r:id="rId24"/>
    <p:sldId id="342" r:id="rId25"/>
    <p:sldId id="269" r:id="rId26"/>
    <p:sldId id="308" r:id="rId27"/>
    <p:sldId id="309" r:id="rId28"/>
    <p:sldId id="271" r:id="rId29"/>
    <p:sldId id="335" r:id="rId30"/>
    <p:sldId id="334" r:id="rId31"/>
    <p:sldId id="272" r:id="rId32"/>
    <p:sldId id="336" r:id="rId33"/>
    <p:sldId id="273" r:id="rId34"/>
    <p:sldId id="274" r:id="rId35"/>
    <p:sldId id="275" r:id="rId36"/>
    <p:sldId id="276" r:id="rId37"/>
    <p:sldId id="289" r:id="rId38"/>
    <p:sldId id="311" r:id="rId39"/>
    <p:sldId id="340" r:id="rId40"/>
    <p:sldId id="312" r:id="rId41"/>
    <p:sldId id="290" r:id="rId42"/>
    <p:sldId id="338" r:id="rId43"/>
    <p:sldId id="291" r:id="rId44"/>
    <p:sldId id="313" r:id="rId45"/>
    <p:sldId id="316" r:id="rId46"/>
    <p:sldId id="339" r:id="rId47"/>
    <p:sldId id="326" r:id="rId48"/>
    <p:sldId id="348" r:id="rId49"/>
    <p:sldId id="318" r:id="rId50"/>
    <p:sldId id="292" r:id="rId51"/>
    <p:sldId id="293" r:id="rId52"/>
    <p:sldId id="296" r:id="rId53"/>
    <p:sldId id="328" r:id="rId54"/>
    <p:sldId id="329" r:id="rId55"/>
    <p:sldId id="294" r:id="rId56"/>
    <p:sldId id="319" r:id="rId57"/>
    <p:sldId id="327" r:id="rId58"/>
    <p:sldId id="295" r:id="rId59"/>
    <p:sldId id="321" r:id="rId60"/>
    <p:sldId id="320" r:id="rId61"/>
    <p:sldId id="322" r:id="rId62"/>
    <p:sldId id="297" r:id="rId63"/>
    <p:sldId id="323" r:id="rId64"/>
    <p:sldId id="324" r:id="rId65"/>
    <p:sldId id="325" r:id="rId66"/>
    <p:sldId id="298" r:id="rId67"/>
    <p:sldId id="288"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70" d="100"/>
          <a:sy n="70" d="100"/>
        </p:scale>
        <p:origin x="139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463E5-E911-4CDF-8793-EB3808D1B67C}" type="datetimeFigureOut">
              <a:rPr lang="en-US" smtClean="0"/>
              <a:pPr/>
              <a:t>1/18/2024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E6A044-409F-4BA3-A752-8E9873755D4A}" type="slidenum">
              <a:rPr lang="en-US" smtClean="0"/>
              <a:pPr/>
              <a:t>‹#›</a:t>
            </a:fld>
            <a:endParaRPr lang="en-US"/>
          </a:p>
        </p:txBody>
      </p:sp>
    </p:spTree>
    <p:extLst>
      <p:ext uri="{BB962C8B-B14F-4D97-AF65-F5344CB8AC3E}">
        <p14:creationId xmlns:p14="http://schemas.microsoft.com/office/powerpoint/2010/main" val="338407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E6A044-409F-4BA3-A752-8E9873755D4A}" type="slidenum">
              <a:rPr lang="en-US" smtClean="0"/>
              <a:pPr/>
              <a:t>5</a:t>
            </a:fld>
            <a:endParaRPr lang="en-US"/>
          </a:p>
        </p:txBody>
      </p:sp>
    </p:spTree>
    <p:extLst>
      <p:ext uri="{BB962C8B-B14F-4D97-AF65-F5344CB8AC3E}">
        <p14:creationId xmlns:p14="http://schemas.microsoft.com/office/powerpoint/2010/main" val="262037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E6A044-409F-4BA3-A752-8E9873755D4A}" type="slidenum">
              <a:rPr lang="en-US" smtClean="0"/>
              <a:pPr/>
              <a:t>59</a:t>
            </a:fld>
            <a:endParaRPr lang="en-US"/>
          </a:p>
        </p:txBody>
      </p:sp>
    </p:spTree>
    <p:extLst>
      <p:ext uri="{BB962C8B-B14F-4D97-AF65-F5344CB8AC3E}">
        <p14:creationId xmlns:p14="http://schemas.microsoft.com/office/powerpoint/2010/main" val="4073926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B18CE9-6BF5-4E59-961A-68EB89A5371A}"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B18CE9-6BF5-4E59-961A-68EB89A5371A}"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B18CE9-6BF5-4E59-961A-68EB89A5371A}"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B18CE9-6BF5-4E59-961A-68EB89A5371A}"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B18CE9-6BF5-4E59-961A-68EB89A5371A}"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B18CE9-6BF5-4E59-961A-68EB89A5371A}"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B18CE9-6BF5-4E59-961A-68EB89A5371A}"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B18CE9-6BF5-4E59-961A-68EB89A5371A}"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18CE9-6BF5-4E59-961A-68EB89A5371A}"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B18CE9-6BF5-4E59-961A-68EB89A5371A}"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B18CE9-6BF5-4E59-961A-68EB89A5371A}"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FC1A1-9F89-400A-8F1F-A375A1E95B4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B18CE9-6BF5-4E59-961A-68EB89A5371A}"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8FC1A1-9F89-400A-8F1F-A375A1E95B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752599"/>
          </a:xfrm>
        </p:spPr>
        <p:txBody>
          <a:bodyPr>
            <a:normAutofit fontScale="90000"/>
          </a:bodyPr>
          <a:lstStyle/>
          <a:p>
            <a:r>
              <a:rPr lang="en-US" dirty="0">
                <a:latin typeface="Times New Roman" pitchFamily="18" charset="0"/>
                <a:cs typeface="Times New Roman" pitchFamily="18" charset="0"/>
              </a:rPr>
              <a:t>Intelligent Agents Structure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&amp;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Environment</a:t>
            </a:r>
          </a:p>
        </p:txBody>
      </p:sp>
      <p:sp>
        <p:nvSpPr>
          <p:cNvPr id="3" name="Subtitle 2"/>
          <p:cNvSpPr>
            <a:spLocks noGrp="1"/>
          </p:cNvSpPr>
          <p:nvPr>
            <p:ph type="subTitle" idx="1"/>
          </p:nvPr>
        </p:nvSpPr>
        <p:spPr/>
        <p:txBody>
          <a:bodyPr/>
          <a:lstStyle/>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t="6941" r="833" b="14427"/>
          <a:stretch/>
        </p:blipFill>
        <p:spPr>
          <a:xfrm>
            <a:off x="51179" y="1295400"/>
            <a:ext cx="9067800" cy="5410200"/>
          </a:xfrm>
          <a:prstGeom prst="rect">
            <a:avLst/>
          </a:prstGeom>
        </p:spPr>
      </p:pic>
      <p:sp>
        <p:nvSpPr>
          <p:cNvPr id="6" name="TextBox 5"/>
          <p:cNvSpPr txBox="1"/>
          <p:nvPr/>
        </p:nvSpPr>
        <p:spPr>
          <a:xfrm>
            <a:off x="8001000" y="6248400"/>
            <a:ext cx="685800" cy="609600"/>
          </a:xfrm>
          <a:prstGeom prst="rect">
            <a:avLst/>
          </a:prstGeom>
          <a:solidFill>
            <a:schemeClr val="bg1"/>
          </a:solidFill>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 xmlns:a16="http://schemas.microsoft.com/office/drawing/2014/main" id="{83FBD38A-CC8D-4E3D-9576-D8554FE99958}"/>
              </a:ext>
            </a:extLst>
          </p:cNvPr>
          <p:cNvSpPr>
            <a:spLocks noGrp="1"/>
          </p:cNvSpPr>
          <p:nvPr>
            <p:ph idx="1"/>
          </p:nvPr>
        </p:nvSpPr>
        <p:spPr>
          <a:xfrm>
            <a:off x="457200" y="1600200"/>
            <a:ext cx="8229600" cy="4724400"/>
          </a:xfrm>
        </p:spPr>
        <p:txBody>
          <a:bodyPr>
            <a:normAutofit lnSpcReduction="10000"/>
          </a:bodyPr>
          <a:lstStyle/>
          <a:p>
            <a:pPr algn="just"/>
            <a:r>
              <a:rPr lang="en-US" altLang="en-US" sz="2800" b="1">
                <a:solidFill>
                  <a:srgbClr val="C00000"/>
                </a:solidFill>
                <a:latin typeface="Times New Roman" panose="02020603050405020304" pitchFamily="18" charset="0"/>
                <a:cs typeface="Times New Roman" panose="02020603050405020304" pitchFamily="18" charset="0"/>
              </a:rPr>
              <a:t>INTRODUCTION</a:t>
            </a:r>
          </a:p>
          <a:p>
            <a:pPr lvl="1" algn="just"/>
            <a:r>
              <a:rPr lang="en-US" altLang="en-US">
                <a:latin typeface="Times New Roman" panose="02020603050405020304" pitchFamily="18" charset="0"/>
                <a:cs typeface="Times New Roman" panose="02020603050405020304" pitchFamily="18" charset="0"/>
              </a:rPr>
              <a:t>Must decide and think about “Task environment”</a:t>
            </a:r>
          </a:p>
          <a:p>
            <a:pPr lvl="1" algn="just"/>
            <a:r>
              <a:rPr lang="en-US" altLang="en-US">
                <a:latin typeface="Times New Roman" panose="02020603050405020304" pitchFamily="18" charset="0"/>
                <a:cs typeface="Times New Roman" panose="02020603050405020304" pitchFamily="18" charset="0"/>
              </a:rPr>
              <a:t>Task environments are essentially the “problems” to which rational agents are the “solution”</a:t>
            </a:r>
          </a:p>
          <a:p>
            <a:pPr algn="just"/>
            <a:r>
              <a:rPr lang="en-US" altLang="en-US" sz="2800" b="1">
                <a:solidFill>
                  <a:srgbClr val="C00000"/>
                </a:solidFill>
                <a:latin typeface="Times New Roman" panose="02020603050405020304" pitchFamily="18" charset="0"/>
                <a:cs typeface="Times New Roman" panose="02020603050405020304" pitchFamily="18" charset="0"/>
              </a:rPr>
              <a:t>SPECIFYING THE TASK ENVIRONMENT</a:t>
            </a:r>
          </a:p>
          <a:p>
            <a:pPr lvl="1" algn="just"/>
            <a:r>
              <a:rPr lang="en-US" altLang="en-US">
                <a:latin typeface="Times New Roman" panose="02020603050405020304" pitchFamily="18" charset="0"/>
                <a:cs typeface="Times New Roman" panose="02020603050405020304" pitchFamily="18" charset="0"/>
              </a:rPr>
              <a:t>It involves grouping the following measuring factors together under the heading of the “Task environment”</a:t>
            </a:r>
          </a:p>
          <a:p>
            <a:pPr lvl="1" algn="just"/>
            <a:r>
              <a:rPr lang="en-US" altLang="en-US" b="1">
                <a:solidFill>
                  <a:srgbClr val="002060"/>
                </a:solidFill>
                <a:latin typeface="Times New Roman" panose="02020603050405020304" pitchFamily="18" charset="0"/>
                <a:cs typeface="Times New Roman" panose="02020603050405020304" pitchFamily="18" charset="0"/>
              </a:rPr>
              <a:t>PEAS</a:t>
            </a:r>
            <a:r>
              <a:rPr lang="en-US" altLang="en-US">
                <a:latin typeface="Times New Roman" panose="02020603050405020304" pitchFamily="18" charset="0"/>
                <a:cs typeface="Times New Roman" panose="02020603050405020304" pitchFamily="18" charset="0"/>
              </a:rPr>
              <a:t> (</a:t>
            </a:r>
            <a:r>
              <a:rPr lang="en-US" altLang="en-US" b="1">
                <a:solidFill>
                  <a:srgbClr val="002060"/>
                </a:solidFill>
                <a:latin typeface="Times New Roman" panose="02020603050405020304" pitchFamily="18" charset="0"/>
                <a:cs typeface="Times New Roman" panose="02020603050405020304" pitchFamily="18" charset="0"/>
              </a:rPr>
              <a:t>P</a:t>
            </a:r>
            <a:r>
              <a:rPr lang="en-US" altLang="en-US">
                <a:latin typeface="Times New Roman" panose="02020603050405020304" pitchFamily="18" charset="0"/>
                <a:cs typeface="Times New Roman" panose="02020603050405020304" pitchFamily="18" charset="0"/>
              </a:rPr>
              <a:t>erformance, </a:t>
            </a:r>
            <a:r>
              <a:rPr lang="en-US" altLang="en-US" b="1">
                <a:solidFill>
                  <a:srgbClr val="002060"/>
                </a:solidFill>
                <a:latin typeface="Times New Roman" panose="02020603050405020304" pitchFamily="18" charset="0"/>
                <a:cs typeface="Times New Roman" panose="02020603050405020304" pitchFamily="18" charset="0"/>
              </a:rPr>
              <a:t>E</a:t>
            </a:r>
            <a:r>
              <a:rPr lang="en-US" altLang="en-US">
                <a:latin typeface="Times New Roman" panose="02020603050405020304" pitchFamily="18" charset="0"/>
                <a:cs typeface="Times New Roman" panose="02020603050405020304" pitchFamily="18" charset="0"/>
              </a:rPr>
              <a:t>nvironment, </a:t>
            </a:r>
            <a:r>
              <a:rPr lang="en-US" altLang="en-US" b="1">
                <a:solidFill>
                  <a:srgbClr val="002060"/>
                </a:solidFill>
                <a:latin typeface="Times New Roman" panose="02020603050405020304" pitchFamily="18" charset="0"/>
                <a:cs typeface="Times New Roman" panose="02020603050405020304" pitchFamily="18" charset="0"/>
              </a:rPr>
              <a:t>A</a:t>
            </a:r>
            <a:r>
              <a:rPr lang="en-US" altLang="en-US">
                <a:latin typeface="Times New Roman" panose="02020603050405020304" pitchFamily="18" charset="0"/>
                <a:cs typeface="Times New Roman" panose="02020603050405020304" pitchFamily="18" charset="0"/>
              </a:rPr>
              <a:t>ctuator, </a:t>
            </a:r>
            <a:r>
              <a:rPr lang="en-US" altLang="en-US" b="1">
                <a:solidFill>
                  <a:srgbClr val="002060"/>
                </a:solidFill>
                <a:latin typeface="Times New Roman" panose="02020603050405020304" pitchFamily="18" charset="0"/>
                <a:cs typeface="Times New Roman" panose="02020603050405020304" pitchFamily="18" charset="0"/>
              </a:rPr>
              <a:t>S</a:t>
            </a:r>
            <a:r>
              <a:rPr lang="en-US" altLang="en-US">
                <a:latin typeface="Times New Roman" panose="02020603050405020304" pitchFamily="18" charset="0"/>
                <a:cs typeface="Times New Roman" panose="02020603050405020304" pitchFamily="18" charset="0"/>
              </a:rPr>
              <a:t>ensors)</a:t>
            </a:r>
          </a:p>
          <a:p>
            <a:pPr algn="just">
              <a:buFontTx/>
              <a:buNone/>
            </a:pPr>
            <a:endParaRPr lang="en-IN" altLang="en-US">
              <a:latin typeface="Times New Roman" panose="02020603050405020304" pitchFamily="18" charset="0"/>
              <a:cs typeface="Times New Roman" panose="02020603050405020304" pitchFamily="18" charset="0"/>
            </a:endParaRPr>
          </a:p>
        </p:txBody>
      </p:sp>
      <p:sp>
        <p:nvSpPr>
          <p:cNvPr id="15363" name="Rectangle 2">
            <a:extLst>
              <a:ext uri="{FF2B5EF4-FFF2-40B4-BE49-F238E27FC236}">
                <a16:creationId xmlns="" xmlns:a16="http://schemas.microsoft.com/office/drawing/2014/main" id="{35AFA37E-2AE1-40DB-AF7C-E46E2D0E28E5}"/>
              </a:ext>
            </a:extLst>
          </p:cNvPr>
          <p:cNvSpPr>
            <a:spLocks noGrp="1" noChangeArrowheads="1"/>
          </p:cNvSpPr>
          <p:nvPr>
            <p:ph type="title"/>
          </p:nvPr>
        </p:nvSpPr>
        <p:spPr/>
        <p:txBody>
          <a:bodyPr/>
          <a:lstStyle/>
          <a:p>
            <a:pPr eaLnBrk="1" hangingPunct="1"/>
            <a:r>
              <a:rPr lang="en-US" altLang="en-US" sz="4000" b="1">
                <a:solidFill>
                  <a:srgbClr val="0070C0"/>
                </a:solidFill>
                <a:latin typeface="Georgia" panose="02040502050405020303" pitchFamily="18" charset="0"/>
              </a:rPr>
              <a:t>NATURE OF ENVIRONMENT</a:t>
            </a:r>
          </a:p>
        </p:txBody>
      </p:sp>
      <p:sp>
        <p:nvSpPr>
          <p:cNvPr id="15364" name="Slide Number Placeholder 2">
            <a:extLst>
              <a:ext uri="{FF2B5EF4-FFF2-40B4-BE49-F238E27FC236}">
                <a16:creationId xmlns="" xmlns:a16="http://schemas.microsoft.com/office/drawing/2014/main" id="{B0D6ADAE-7F46-4822-BA60-9742488747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EF9E5A6-46D0-4A67-8C5C-92B8DEDAFFE8}" type="slidenum">
              <a:rPr lang="en-US" altLang="en-US" sz="1400"/>
              <a:pPr>
                <a:spcBef>
                  <a:spcPct val="0"/>
                </a:spcBef>
                <a:buFontTx/>
                <a:buNone/>
              </a:pPr>
              <a:t>11</a:t>
            </a:fld>
            <a:endParaRPr lang="en-US" altLang="en-US" sz="1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PEAS</a:t>
            </a:r>
          </a:p>
        </p:txBody>
      </p:sp>
      <p:sp>
        <p:nvSpPr>
          <p:cNvPr id="3" name="Content Placeholder 2"/>
          <p:cNvSpPr>
            <a:spLocks noGrp="1"/>
          </p:cNvSpPr>
          <p:nvPr>
            <p:ph idx="1"/>
          </p:nvPr>
        </p:nvSpPr>
        <p:spPr/>
        <p:txBody>
          <a:bodyPr>
            <a:normAutofit/>
          </a:bodyPr>
          <a:lstStyle/>
          <a:p>
            <a:pPr algn="just"/>
            <a:r>
              <a:rPr lang="en-US" sz="2800" dirty="0">
                <a:latin typeface="Times New Roman" pitchFamily="18" charset="0"/>
                <a:cs typeface="Times New Roman" pitchFamily="18" charset="0"/>
              </a:rPr>
              <a:t>PEAS is a type of model on which an AI agent works upon. When we define an AI agent or rational agent, then we can group its properties under PEAS representation model. It is made up of four words:</a:t>
            </a:r>
          </a:p>
          <a:p>
            <a:pPr algn="just">
              <a:buNone/>
            </a:pPr>
            <a:r>
              <a:rPr lang="en-US" sz="2800" b="1" dirty="0">
                <a:latin typeface="Times New Roman" pitchFamily="18" charset="0"/>
                <a:cs typeface="Times New Roman" pitchFamily="18" charset="0"/>
              </a:rPr>
              <a:t>P:</a:t>
            </a:r>
            <a:r>
              <a:rPr lang="en-US" sz="2800" dirty="0">
                <a:latin typeface="Times New Roman" pitchFamily="18" charset="0"/>
                <a:cs typeface="Times New Roman" pitchFamily="18" charset="0"/>
              </a:rPr>
              <a:t> Performance measure</a:t>
            </a:r>
          </a:p>
          <a:p>
            <a:pPr algn="just">
              <a:buNone/>
            </a:pPr>
            <a:r>
              <a:rPr lang="en-US" sz="2800" b="1" dirty="0">
                <a:latin typeface="Times New Roman" pitchFamily="18" charset="0"/>
                <a:cs typeface="Times New Roman" pitchFamily="18" charset="0"/>
              </a:rPr>
              <a:t>E:</a:t>
            </a:r>
            <a:r>
              <a:rPr lang="en-US" sz="2800" dirty="0">
                <a:latin typeface="Times New Roman" pitchFamily="18" charset="0"/>
                <a:cs typeface="Times New Roman" pitchFamily="18" charset="0"/>
              </a:rPr>
              <a:t> Environment</a:t>
            </a:r>
          </a:p>
          <a:p>
            <a:pPr algn="just">
              <a:buNone/>
            </a:pPr>
            <a:r>
              <a:rPr lang="en-US" sz="2800" b="1" dirty="0">
                <a:latin typeface="Times New Roman" pitchFamily="18" charset="0"/>
                <a:cs typeface="Times New Roman" pitchFamily="18" charset="0"/>
              </a:rPr>
              <a:t>A:</a:t>
            </a:r>
            <a:r>
              <a:rPr lang="en-US" sz="2800" dirty="0">
                <a:latin typeface="Times New Roman" pitchFamily="18" charset="0"/>
                <a:cs typeface="Times New Roman" pitchFamily="18" charset="0"/>
              </a:rPr>
              <a:t> Actuators</a:t>
            </a:r>
          </a:p>
          <a:p>
            <a:pPr algn="just">
              <a:buNone/>
            </a:pPr>
            <a:r>
              <a:rPr lang="en-US" sz="2800" b="1" dirty="0">
                <a:latin typeface="Times New Roman" pitchFamily="18" charset="0"/>
                <a:cs typeface="Times New Roman" pitchFamily="18" charset="0"/>
              </a:rPr>
              <a:t>S:</a:t>
            </a:r>
            <a:r>
              <a:rPr lang="en-US" sz="2800" dirty="0">
                <a:latin typeface="Times New Roman" pitchFamily="18" charset="0"/>
                <a:cs typeface="Times New Roman" pitchFamily="18" charset="0"/>
              </a:rPr>
              <a:t> Sensors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262128"/>
            <a:ext cx="9144000" cy="6858000"/>
          </a:xfrm>
          <a:prstGeom prst="rect">
            <a:avLst/>
          </a:prstGeom>
        </p:spPr>
      </p:pic>
    </p:spTree>
    <p:extLst>
      <p:ext uri="{BB962C8B-B14F-4D97-AF65-F5344CB8AC3E}">
        <p14:creationId xmlns:p14="http://schemas.microsoft.com/office/powerpoint/2010/main" val="535213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96808E2F-4F27-419B-AAC7-BFC9DE641DA7}"/>
              </a:ext>
            </a:extLst>
          </p:cNvPr>
          <p:cNvSpPr>
            <a:spLocks noGrp="1" noChangeArrowheads="1"/>
          </p:cNvSpPr>
          <p:nvPr>
            <p:ph type="title"/>
          </p:nvPr>
        </p:nvSpPr>
        <p:spPr>
          <a:xfrm>
            <a:off x="457200" y="0"/>
            <a:ext cx="8229600" cy="944563"/>
          </a:xfrm>
        </p:spPr>
        <p:txBody>
          <a:bodyPr/>
          <a:lstStyle/>
          <a:p>
            <a:pPr eaLnBrk="1" hangingPunct="1"/>
            <a:r>
              <a:rPr lang="en-US" altLang="en-US" b="1">
                <a:solidFill>
                  <a:srgbClr val="0070C0"/>
                </a:solidFill>
                <a:latin typeface="Georgia" panose="02040502050405020303" pitchFamily="18" charset="0"/>
              </a:rPr>
              <a:t>PEAS</a:t>
            </a:r>
          </a:p>
        </p:txBody>
      </p:sp>
      <p:sp>
        <p:nvSpPr>
          <p:cNvPr id="16387" name="Rectangle 3">
            <a:extLst>
              <a:ext uri="{FF2B5EF4-FFF2-40B4-BE49-F238E27FC236}">
                <a16:creationId xmlns="" xmlns:a16="http://schemas.microsoft.com/office/drawing/2014/main" id="{9AF7EF91-430D-477E-9E90-02F4223B2469}"/>
              </a:ext>
            </a:extLst>
          </p:cNvPr>
          <p:cNvSpPr>
            <a:spLocks noGrp="1" noChangeArrowheads="1"/>
          </p:cNvSpPr>
          <p:nvPr>
            <p:ph type="body" idx="1"/>
          </p:nvPr>
        </p:nvSpPr>
        <p:spPr>
          <a:xfrm>
            <a:off x="457200" y="1066800"/>
            <a:ext cx="8229600" cy="4953000"/>
          </a:xfrm>
        </p:spPr>
        <p:txBody>
          <a:bodyPr/>
          <a:lstStyle/>
          <a:p>
            <a:pPr eaLnBrk="1" hangingPunct="1">
              <a:lnSpc>
                <a:spcPct val="90000"/>
              </a:lnSpc>
            </a:pPr>
            <a:r>
              <a:rPr lang="en-US" altLang="en-US" sz="2800">
                <a:latin typeface="Times New Roman" panose="02020603050405020304" pitchFamily="18" charset="0"/>
                <a:cs typeface="Times New Roman" panose="02020603050405020304" pitchFamily="18" charset="0"/>
              </a:rPr>
              <a:t>PEAS: </a:t>
            </a:r>
            <a:r>
              <a:rPr lang="en-US" altLang="en-US" sz="2800" b="1">
                <a:solidFill>
                  <a:srgbClr val="0070C0"/>
                </a:solidFill>
                <a:latin typeface="Times New Roman" panose="02020603050405020304" pitchFamily="18" charset="0"/>
                <a:cs typeface="Times New Roman" panose="02020603050405020304" pitchFamily="18" charset="0"/>
              </a:rPr>
              <a:t>P</a:t>
            </a:r>
            <a:r>
              <a:rPr lang="en-US" altLang="en-US" sz="2800">
                <a:latin typeface="Times New Roman" panose="02020603050405020304" pitchFamily="18" charset="0"/>
                <a:cs typeface="Times New Roman" panose="02020603050405020304" pitchFamily="18" charset="0"/>
              </a:rPr>
              <a:t>erformance measure, </a:t>
            </a:r>
            <a:r>
              <a:rPr lang="en-US" altLang="en-US" sz="2800" b="1">
                <a:solidFill>
                  <a:srgbClr val="0070C0"/>
                </a:solidFill>
                <a:latin typeface="Times New Roman" panose="02020603050405020304" pitchFamily="18" charset="0"/>
                <a:cs typeface="Times New Roman" panose="02020603050405020304" pitchFamily="18" charset="0"/>
              </a:rPr>
              <a:t>E</a:t>
            </a:r>
            <a:r>
              <a:rPr lang="en-US" altLang="en-US" sz="2800">
                <a:latin typeface="Times New Roman" panose="02020603050405020304" pitchFamily="18" charset="0"/>
                <a:cs typeface="Times New Roman" panose="02020603050405020304" pitchFamily="18" charset="0"/>
              </a:rPr>
              <a:t>nvironment, </a:t>
            </a:r>
            <a:r>
              <a:rPr lang="en-US" altLang="en-US" sz="2800" b="1">
                <a:solidFill>
                  <a:srgbClr val="0070C0"/>
                </a:solidFill>
                <a:latin typeface="Times New Roman" panose="02020603050405020304" pitchFamily="18" charset="0"/>
                <a:cs typeface="Times New Roman" panose="02020603050405020304" pitchFamily="18" charset="0"/>
              </a:rPr>
              <a:t>A</a:t>
            </a:r>
            <a:r>
              <a:rPr lang="en-US" altLang="en-US" sz="2800">
                <a:latin typeface="Times New Roman" panose="02020603050405020304" pitchFamily="18" charset="0"/>
                <a:cs typeface="Times New Roman" panose="02020603050405020304" pitchFamily="18" charset="0"/>
              </a:rPr>
              <a:t>ctuators, </a:t>
            </a:r>
            <a:r>
              <a:rPr lang="en-US" altLang="en-US" sz="2800" b="1">
                <a:solidFill>
                  <a:srgbClr val="0070C0"/>
                </a:solidFill>
                <a:latin typeface="Times New Roman" panose="02020603050405020304" pitchFamily="18" charset="0"/>
                <a:cs typeface="Times New Roman" panose="02020603050405020304" pitchFamily="18" charset="0"/>
              </a:rPr>
              <a:t>S</a:t>
            </a:r>
            <a:r>
              <a:rPr lang="en-US" altLang="en-US" sz="2800">
                <a:latin typeface="Times New Roman" panose="02020603050405020304" pitchFamily="18" charset="0"/>
                <a:cs typeface="Times New Roman" panose="02020603050405020304" pitchFamily="18" charset="0"/>
              </a:rPr>
              <a:t>ensors</a:t>
            </a:r>
          </a:p>
          <a:p>
            <a:pPr eaLnBrk="1" hangingPunct="1">
              <a:lnSpc>
                <a:spcPct val="90000"/>
              </a:lnSpc>
            </a:pPr>
            <a:r>
              <a:rPr lang="en-US" altLang="en-US" sz="2800">
                <a:latin typeface="Times New Roman" panose="02020603050405020304" pitchFamily="18" charset="0"/>
                <a:cs typeface="Times New Roman" panose="02020603050405020304" pitchFamily="18" charset="0"/>
              </a:rPr>
              <a:t>Must first specify the setting for intelligent agent design</a:t>
            </a:r>
          </a:p>
          <a:p>
            <a:pPr eaLnBrk="1" hangingPunct="1">
              <a:lnSpc>
                <a:spcPct val="90000"/>
              </a:lnSpc>
            </a:pPr>
            <a:r>
              <a:rPr lang="en-US" altLang="en-US" sz="2800">
                <a:latin typeface="Times New Roman" panose="02020603050405020304" pitchFamily="18" charset="0"/>
                <a:cs typeface="Times New Roman" panose="02020603050405020304" pitchFamily="18" charset="0"/>
              </a:rPr>
              <a:t>Consider, </a:t>
            </a:r>
            <a:r>
              <a:rPr lang="en-US" altLang="en-US" sz="2800" b="1">
                <a:solidFill>
                  <a:srgbClr val="FF0000"/>
                </a:solidFill>
                <a:latin typeface="Times New Roman" panose="02020603050405020304" pitchFamily="18" charset="0"/>
                <a:cs typeface="Times New Roman" panose="02020603050405020304" pitchFamily="18" charset="0"/>
              </a:rPr>
              <a:t>e.g</a:t>
            </a:r>
            <a:r>
              <a:rPr lang="en-US" altLang="en-US" sz="2800">
                <a:latin typeface="Times New Roman" panose="02020603050405020304" pitchFamily="18" charset="0"/>
                <a:cs typeface="Times New Roman" panose="02020603050405020304" pitchFamily="18" charset="0"/>
              </a:rPr>
              <a:t>., </a:t>
            </a:r>
            <a:r>
              <a:rPr lang="en-US" altLang="en-US" sz="2800" b="1">
                <a:solidFill>
                  <a:srgbClr val="7030A0"/>
                </a:solidFill>
                <a:latin typeface="Times New Roman" panose="02020603050405020304" pitchFamily="18" charset="0"/>
                <a:cs typeface="Times New Roman" panose="02020603050405020304" pitchFamily="18" charset="0"/>
              </a:rPr>
              <a:t>the task of designing an automated taxi driver</a:t>
            </a:r>
            <a:r>
              <a:rPr lang="en-US" altLang="en-US" sz="2800">
                <a:latin typeface="Times New Roman" panose="02020603050405020304" pitchFamily="18" charset="0"/>
                <a:cs typeface="Times New Roman" panose="02020603050405020304" pitchFamily="18" charset="0"/>
              </a:rPr>
              <a:t>:</a:t>
            </a:r>
          </a:p>
          <a:p>
            <a:pPr eaLnBrk="1" hangingPunct="1">
              <a:lnSpc>
                <a:spcPct val="90000"/>
              </a:lnSpc>
            </a:pPr>
            <a:endParaRPr lang="en-US" altLang="en-US" sz="2800">
              <a:latin typeface="Times New Roman" panose="02020603050405020304" pitchFamily="18" charset="0"/>
              <a:cs typeface="Times New Roman" panose="02020603050405020304" pitchFamily="18" charset="0"/>
            </a:endParaRPr>
          </a:p>
          <a:p>
            <a:pPr lvl="1" eaLnBrk="1" hangingPunct="1">
              <a:lnSpc>
                <a:spcPct val="90000"/>
              </a:lnSpc>
            </a:pP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erformance measure
</a:t>
            </a:r>
            <a:r>
              <a:rPr lang="en-US" altLang="en-US" sz="2400" b="1">
                <a:latin typeface="Times New Roman" panose="02020603050405020304" pitchFamily="18" charset="0"/>
                <a:cs typeface="Times New Roman" panose="02020603050405020304" pitchFamily="18" charset="0"/>
              </a:rPr>
              <a:t>E</a:t>
            </a:r>
            <a:r>
              <a:rPr lang="en-US" altLang="en-US" sz="2400">
                <a:latin typeface="Times New Roman" panose="02020603050405020304" pitchFamily="18" charset="0"/>
                <a:cs typeface="Times New Roman" panose="02020603050405020304" pitchFamily="18" charset="0"/>
              </a:rPr>
              <a:t>nvironment</a:t>
            </a:r>
          </a:p>
          <a:p>
            <a:pPr lvl="1" eaLnBrk="1" hangingPunct="1">
              <a:lnSpc>
                <a:spcPct val="90000"/>
              </a:lnSpc>
            </a:pPr>
            <a:r>
              <a:rPr lang="en-US" altLang="en-US" sz="2400" b="1">
                <a:latin typeface="Times New Roman" panose="02020603050405020304" pitchFamily="18" charset="0"/>
                <a:cs typeface="Times New Roman" panose="02020603050405020304" pitchFamily="18" charset="0"/>
              </a:rPr>
              <a:t>A</a:t>
            </a:r>
            <a:r>
              <a:rPr lang="en-US" altLang="en-US" sz="2400">
                <a:latin typeface="Times New Roman" panose="02020603050405020304" pitchFamily="18" charset="0"/>
                <a:cs typeface="Times New Roman" panose="02020603050405020304" pitchFamily="18" charset="0"/>
              </a:rPr>
              <a:t>ctuators</a:t>
            </a:r>
          </a:p>
          <a:p>
            <a:pPr lvl="1" eaLnBrk="1" hangingPunct="1">
              <a:lnSpc>
                <a:spcPct val="90000"/>
              </a:lnSpc>
            </a:pPr>
            <a:r>
              <a:rPr lang="en-US" altLang="en-US" sz="2400" b="1">
                <a:latin typeface="Times New Roman" panose="02020603050405020304" pitchFamily="18" charset="0"/>
                <a:cs typeface="Times New Roman" panose="02020603050405020304" pitchFamily="18" charset="0"/>
              </a:rPr>
              <a:t>S</a:t>
            </a:r>
            <a:r>
              <a:rPr lang="en-US" altLang="en-US" sz="2400">
                <a:latin typeface="Times New Roman" panose="02020603050405020304" pitchFamily="18" charset="0"/>
                <a:cs typeface="Times New Roman" panose="02020603050405020304" pitchFamily="18" charset="0"/>
              </a:rPr>
              <a:t>ensors</a:t>
            </a:r>
          </a:p>
        </p:txBody>
      </p:sp>
      <p:sp>
        <p:nvSpPr>
          <p:cNvPr id="16388" name="Slide Number Placeholder 2">
            <a:extLst>
              <a:ext uri="{FF2B5EF4-FFF2-40B4-BE49-F238E27FC236}">
                <a16:creationId xmlns="" xmlns:a16="http://schemas.microsoft.com/office/drawing/2014/main" id="{EF65E81C-7E47-41EB-9502-881F2345A07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3C6ADF6-F8F6-4310-9C62-8109861B4C21}" type="slidenum">
              <a:rPr lang="en-US" altLang="en-US" sz="1400"/>
              <a:pPr>
                <a:spcBef>
                  <a:spcPct val="0"/>
                </a:spcBef>
                <a:buFontTx/>
                <a:buNone/>
              </a:pPr>
              <a:t>14</a:t>
            </a:fld>
            <a:endParaRPr lang="en-US" altLang="en-US" sz="14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Example</a:t>
            </a:r>
          </a:p>
        </p:txBody>
      </p:sp>
      <p:pic>
        <p:nvPicPr>
          <p:cNvPr id="1026" name="Picture 2"/>
          <p:cNvPicPr>
            <a:picLocks noGrp="1" noChangeAspect="1" noChangeArrowheads="1"/>
          </p:cNvPicPr>
          <p:nvPr>
            <p:ph idx="1"/>
          </p:nvPr>
        </p:nvPicPr>
        <p:blipFill>
          <a:blip r:embed="rId2"/>
          <a:srcRect/>
          <a:stretch>
            <a:fillRect/>
          </a:stretch>
        </p:blipFill>
        <p:spPr bwMode="auto">
          <a:xfrm>
            <a:off x="457200" y="1447800"/>
            <a:ext cx="82296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 xmlns:a16="http://schemas.microsoft.com/office/drawing/2014/main" id="{93A02D84-E7B9-4AB4-86E3-415F9CF67E9A}"/>
              </a:ext>
            </a:extLst>
          </p:cNvPr>
          <p:cNvSpPr>
            <a:spLocks noGrp="1" noChangeArrowheads="1"/>
          </p:cNvSpPr>
          <p:nvPr>
            <p:ph type="title"/>
          </p:nvPr>
        </p:nvSpPr>
        <p:spPr>
          <a:xfrm>
            <a:off x="304800" y="152400"/>
            <a:ext cx="8229600" cy="944563"/>
          </a:xfrm>
        </p:spPr>
        <p:txBody>
          <a:bodyPr/>
          <a:lstStyle/>
          <a:p>
            <a:pPr eaLnBrk="1" hangingPunct="1"/>
            <a:r>
              <a:rPr lang="en-US" altLang="en-US" b="1">
                <a:solidFill>
                  <a:srgbClr val="0070C0"/>
                </a:solidFill>
                <a:latin typeface="Georgia" panose="02040502050405020303" pitchFamily="18" charset="0"/>
              </a:rPr>
              <a:t>PEAS</a:t>
            </a:r>
          </a:p>
        </p:txBody>
      </p:sp>
      <p:sp>
        <p:nvSpPr>
          <p:cNvPr id="17411" name="Rectangle 3">
            <a:extLst>
              <a:ext uri="{FF2B5EF4-FFF2-40B4-BE49-F238E27FC236}">
                <a16:creationId xmlns="" xmlns:a16="http://schemas.microsoft.com/office/drawing/2014/main" id="{4B312402-97CB-4D87-9BE3-C5F485E37FB0}"/>
              </a:ext>
            </a:extLst>
          </p:cNvPr>
          <p:cNvSpPr>
            <a:spLocks noGrp="1" noChangeArrowheads="1"/>
          </p:cNvSpPr>
          <p:nvPr>
            <p:ph type="body" idx="1"/>
          </p:nvPr>
        </p:nvSpPr>
        <p:spPr>
          <a:xfrm>
            <a:off x="457200" y="1447800"/>
            <a:ext cx="8229600" cy="4724400"/>
          </a:xfrm>
        </p:spPr>
        <p:txBody>
          <a:bodyPr/>
          <a:lstStyle/>
          <a:p>
            <a:pPr eaLnBrk="1" hangingPunct="1">
              <a:lnSpc>
                <a:spcPct val="80000"/>
              </a:lnSpc>
            </a:pPr>
            <a:r>
              <a:rPr lang="en-US" altLang="en-US" sz="2400" dirty="0">
                <a:latin typeface="Times New Roman" panose="02020603050405020304" pitchFamily="18" charset="0"/>
                <a:cs typeface="Times New Roman" panose="02020603050405020304" pitchFamily="18" charset="0"/>
              </a:rPr>
              <a:t>Must first specify the setting for intelligent agent design</a:t>
            </a:r>
          </a:p>
          <a:p>
            <a:pPr eaLnBrk="1" hangingPunct="1">
              <a:lnSpc>
                <a:spcPct val="80000"/>
              </a:lnSpc>
            </a:pPr>
            <a:endParaRPr lang="en-US" altLang="en-US" sz="2400" dirty="0">
              <a:latin typeface="Times New Roman" panose="02020603050405020304" pitchFamily="18" charset="0"/>
              <a:cs typeface="Times New Roman" panose="02020603050405020304" pitchFamily="18" charset="0"/>
            </a:endParaRPr>
          </a:p>
          <a:p>
            <a:pPr eaLnBrk="1" hangingPunct="1">
              <a:lnSpc>
                <a:spcPct val="80000"/>
              </a:lnSpc>
            </a:pPr>
            <a:r>
              <a:rPr lang="en-US" altLang="en-US" sz="2400" dirty="0">
                <a:latin typeface="Times New Roman" panose="02020603050405020304" pitchFamily="18" charset="0"/>
                <a:cs typeface="Times New Roman" panose="02020603050405020304" pitchFamily="18" charset="0"/>
              </a:rPr>
              <a:t>Consider, e.g., the task of designing an </a:t>
            </a:r>
            <a:r>
              <a:rPr lang="en-US" altLang="en-US" sz="2400" b="1" dirty="0">
                <a:latin typeface="Times New Roman" panose="02020603050405020304" pitchFamily="18" charset="0"/>
                <a:cs typeface="Times New Roman" panose="02020603050405020304" pitchFamily="18" charset="0"/>
              </a:rPr>
              <a:t>automated taxi driver</a:t>
            </a:r>
            <a:r>
              <a:rPr lang="en-US" altLang="en-US" sz="2400" dirty="0">
                <a:latin typeface="Times New Roman" panose="02020603050405020304" pitchFamily="18" charset="0"/>
                <a:cs typeface="Times New Roman" panose="02020603050405020304" pitchFamily="18" charset="0"/>
              </a:rPr>
              <a:t>:</a:t>
            </a:r>
          </a:p>
          <a:p>
            <a:pPr eaLnBrk="1" hangingPunct="1">
              <a:lnSpc>
                <a:spcPct val="80000"/>
              </a:lnSpc>
            </a:pPr>
            <a:endParaRPr lang="en-US" altLang="en-US" sz="24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2000" b="1" dirty="0">
                <a:solidFill>
                  <a:srgbClr val="C00000"/>
                </a:solidFill>
                <a:latin typeface="Times New Roman" panose="02020603050405020304" pitchFamily="18" charset="0"/>
                <a:cs typeface="Times New Roman" panose="02020603050405020304" pitchFamily="18" charset="0"/>
              </a:rPr>
              <a:t>Performance measure</a:t>
            </a:r>
            <a:r>
              <a:rPr lang="en-US" altLang="en-US" sz="2000" dirty="0">
                <a:latin typeface="Times New Roman" panose="02020603050405020304" pitchFamily="18" charset="0"/>
                <a:cs typeface="Times New Roman" panose="02020603050405020304" pitchFamily="18" charset="0"/>
              </a:rPr>
              <a:t>: Safe, fast, legal, comfortable trip, maximize profits</a:t>
            </a:r>
          </a:p>
          <a:p>
            <a:pPr lvl="1"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2000" b="1" dirty="0">
                <a:solidFill>
                  <a:srgbClr val="C00000"/>
                </a:solidFill>
                <a:latin typeface="Times New Roman" panose="02020603050405020304" pitchFamily="18" charset="0"/>
                <a:cs typeface="Times New Roman" panose="02020603050405020304" pitchFamily="18" charset="0"/>
              </a:rPr>
              <a:t>Environment</a:t>
            </a:r>
            <a:r>
              <a:rPr lang="en-US" altLang="en-US" sz="2000" dirty="0">
                <a:latin typeface="Times New Roman" panose="02020603050405020304" pitchFamily="18" charset="0"/>
                <a:cs typeface="Times New Roman" panose="02020603050405020304" pitchFamily="18" charset="0"/>
              </a:rPr>
              <a:t>: Roads, other traffic, pedestrians, customers</a:t>
            </a:r>
          </a:p>
          <a:p>
            <a:pPr lvl="1"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2000" b="1" dirty="0">
                <a:solidFill>
                  <a:srgbClr val="C00000"/>
                </a:solidFill>
                <a:latin typeface="Times New Roman" panose="02020603050405020304" pitchFamily="18" charset="0"/>
                <a:cs typeface="Times New Roman" panose="02020603050405020304" pitchFamily="18" charset="0"/>
              </a:rPr>
              <a:t>Actuators</a:t>
            </a:r>
            <a:r>
              <a:rPr lang="en-US" altLang="en-US" sz="2000" dirty="0">
                <a:latin typeface="Times New Roman" panose="02020603050405020304" pitchFamily="18" charset="0"/>
                <a:cs typeface="Times New Roman" panose="02020603050405020304" pitchFamily="18" charset="0"/>
              </a:rPr>
              <a:t>: Steering wheel, accelerator, brake, signal, horn</a:t>
            </a:r>
          </a:p>
          <a:p>
            <a:pPr lvl="1"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2000" b="1" dirty="0">
                <a:solidFill>
                  <a:srgbClr val="C00000"/>
                </a:solidFill>
                <a:latin typeface="Times New Roman" panose="02020603050405020304" pitchFamily="18" charset="0"/>
                <a:cs typeface="Times New Roman" panose="02020603050405020304" pitchFamily="18" charset="0"/>
              </a:rPr>
              <a:t>Sensors</a:t>
            </a:r>
            <a:r>
              <a:rPr lang="en-US" altLang="en-US" sz="2000" dirty="0">
                <a:latin typeface="Times New Roman" panose="02020603050405020304" pitchFamily="18" charset="0"/>
                <a:cs typeface="Times New Roman" panose="02020603050405020304" pitchFamily="18" charset="0"/>
              </a:rPr>
              <a:t>: Cameras, sonar, speedometer, GPS, odometer, engine sensors, keyboard</a:t>
            </a:r>
          </a:p>
        </p:txBody>
      </p:sp>
      <p:sp>
        <p:nvSpPr>
          <p:cNvPr id="17412" name="Slide Number Placeholder 2">
            <a:extLst>
              <a:ext uri="{FF2B5EF4-FFF2-40B4-BE49-F238E27FC236}">
                <a16:creationId xmlns="" xmlns:a16="http://schemas.microsoft.com/office/drawing/2014/main" id="{F46F197D-E686-46D5-8C1E-8891EB324C3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E27A464-45E0-446D-B082-3C81B398BD67}" type="slidenum">
              <a:rPr lang="en-US" altLang="en-US" sz="1400"/>
              <a:pPr>
                <a:spcBef>
                  <a:spcPct val="0"/>
                </a:spcBef>
                <a:buFontTx/>
                <a:buNone/>
              </a:pPr>
              <a:t>16</a:t>
            </a:fld>
            <a:endParaRPr lang="en-US" altLang="en-US" sz="1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 xmlns:a16="http://schemas.microsoft.com/office/drawing/2014/main" id="{82FC31BD-44D0-4044-8DAD-A530277F6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694738" cy="320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5" name="Title 1">
            <a:extLst>
              <a:ext uri="{FF2B5EF4-FFF2-40B4-BE49-F238E27FC236}">
                <a16:creationId xmlns="" xmlns:a16="http://schemas.microsoft.com/office/drawing/2014/main" id="{0EA7F162-3523-49DF-B524-2A87756C6304}"/>
              </a:ext>
            </a:extLst>
          </p:cNvPr>
          <p:cNvSpPr>
            <a:spLocks noGrp="1"/>
          </p:cNvSpPr>
          <p:nvPr>
            <p:ph type="title"/>
          </p:nvPr>
        </p:nvSpPr>
        <p:spPr>
          <a:xfrm>
            <a:off x="457200" y="5181600"/>
            <a:ext cx="8229600" cy="685800"/>
          </a:xfrm>
        </p:spPr>
        <p:txBody>
          <a:bodyPr/>
          <a:lstStyle/>
          <a:p>
            <a:r>
              <a:rPr lang="en-US" altLang="en-US" sz="2000" b="1">
                <a:latin typeface="Times New Roman" panose="02020603050405020304" pitchFamily="18" charset="0"/>
                <a:cs typeface="Times New Roman" panose="02020603050405020304" pitchFamily="18" charset="0"/>
              </a:rPr>
              <a:t>PEAS description of the task environment for an automated Taxi</a:t>
            </a:r>
            <a:endParaRPr lang="en-IN" altLang="en-US" sz="2000" b="1">
              <a:latin typeface="Times New Roman" panose="02020603050405020304" pitchFamily="18" charset="0"/>
              <a:cs typeface="Times New Roman" panose="02020603050405020304" pitchFamily="18" charset="0"/>
            </a:endParaRPr>
          </a:p>
        </p:txBody>
      </p:sp>
      <p:sp>
        <p:nvSpPr>
          <p:cNvPr id="18436" name="Slide Number Placeholder 2">
            <a:extLst>
              <a:ext uri="{FF2B5EF4-FFF2-40B4-BE49-F238E27FC236}">
                <a16:creationId xmlns="" xmlns:a16="http://schemas.microsoft.com/office/drawing/2014/main" id="{4156FE62-A103-4ADD-91C0-2E855B8E8FA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4ED3506-C41D-4497-B915-DD95B102CDE2}" type="slidenum">
              <a:rPr lang="en-US" altLang="en-US" sz="1400"/>
              <a:pPr>
                <a:spcBef>
                  <a:spcPct val="0"/>
                </a:spcBef>
                <a:buFontTx/>
                <a:buNone/>
              </a:pPr>
              <a:t>17</a:t>
            </a:fld>
            <a:endParaRPr lang="en-US" altLang="en-US"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FF7EAB2C-6B99-4AA8-9F54-F402C8EA83E0}"/>
              </a:ext>
            </a:extLst>
          </p:cNvPr>
          <p:cNvSpPr>
            <a:spLocks noGrp="1" noChangeArrowheads="1"/>
          </p:cNvSpPr>
          <p:nvPr>
            <p:ph type="title"/>
          </p:nvPr>
        </p:nvSpPr>
        <p:spPr>
          <a:xfrm>
            <a:off x="457200" y="228600"/>
            <a:ext cx="8229600" cy="944563"/>
          </a:xfrm>
        </p:spPr>
        <p:txBody>
          <a:bodyPr/>
          <a:lstStyle/>
          <a:p>
            <a:pPr eaLnBrk="1" hangingPunct="1"/>
            <a:r>
              <a:rPr lang="en-US" altLang="en-US" b="1">
                <a:solidFill>
                  <a:srgbClr val="0070C0"/>
                </a:solidFill>
                <a:latin typeface="Georgia" panose="02040502050405020303" pitchFamily="18" charset="0"/>
              </a:rPr>
              <a:t>PEAS</a:t>
            </a:r>
          </a:p>
        </p:txBody>
      </p:sp>
      <p:sp>
        <p:nvSpPr>
          <p:cNvPr id="19459" name="Rectangle 3">
            <a:extLst>
              <a:ext uri="{FF2B5EF4-FFF2-40B4-BE49-F238E27FC236}">
                <a16:creationId xmlns="" xmlns:a16="http://schemas.microsoft.com/office/drawing/2014/main" id="{6B3C1154-1DCB-448D-B27F-63D91E8C5A2D}"/>
              </a:ext>
            </a:extLst>
          </p:cNvPr>
          <p:cNvSpPr>
            <a:spLocks noGrp="1" noChangeArrowheads="1"/>
          </p:cNvSpPr>
          <p:nvPr>
            <p:ph type="body" idx="1"/>
          </p:nvPr>
        </p:nvSpPr>
        <p:spPr>
          <a:xfrm>
            <a:off x="457200" y="1371600"/>
            <a:ext cx="8229600" cy="4800600"/>
          </a:xfrm>
        </p:spPr>
        <p:txBody>
          <a:bodyPr/>
          <a:lstStyle/>
          <a:p>
            <a:pPr algn="just" eaLnBrk="1" hangingPunct="1"/>
            <a:r>
              <a:rPr lang="en-US" altLang="en-US" b="1" dirty="0">
                <a:solidFill>
                  <a:srgbClr val="C00000"/>
                </a:solidFill>
                <a:latin typeface="Times New Roman" panose="02020603050405020304" pitchFamily="18" charset="0"/>
                <a:cs typeface="Times New Roman" panose="02020603050405020304" pitchFamily="18" charset="0"/>
              </a:rPr>
              <a:t>Agent</a:t>
            </a:r>
            <a:r>
              <a:rPr lang="en-US" altLang="en-US" dirty="0">
                <a:latin typeface="Times New Roman" panose="02020603050405020304" pitchFamily="18" charset="0"/>
                <a:cs typeface="Times New Roman" panose="02020603050405020304" pitchFamily="18" charset="0"/>
              </a:rPr>
              <a:t>: </a:t>
            </a:r>
            <a:r>
              <a:rPr lang="en-US" altLang="en-US" b="1" dirty="0">
                <a:latin typeface="Times New Roman" panose="02020603050405020304" pitchFamily="18" charset="0"/>
                <a:cs typeface="Times New Roman" panose="02020603050405020304" pitchFamily="18" charset="0"/>
              </a:rPr>
              <a:t>Medical diagnosis system</a:t>
            </a:r>
          </a:p>
          <a:p>
            <a:pPr algn="just" eaLnBrk="1" hangingPunct="1"/>
            <a:r>
              <a:rPr lang="en-US" altLang="en-US" b="1" dirty="0">
                <a:solidFill>
                  <a:srgbClr val="C00000"/>
                </a:solidFill>
                <a:latin typeface="Times New Roman" panose="02020603050405020304" pitchFamily="18" charset="0"/>
                <a:cs typeface="Times New Roman" panose="02020603050405020304" pitchFamily="18" charset="0"/>
              </a:rPr>
              <a:t>Performance measure</a:t>
            </a:r>
            <a:r>
              <a:rPr lang="en-US" altLang="en-US" dirty="0">
                <a:latin typeface="Times New Roman" panose="02020603050405020304" pitchFamily="18" charset="0"/>
                <a:cs typeface="Times New Roman" panose="02020603050405020304" pitchFamily="18" charset="0"/>
              </a:rPr>
              <a:t>: Healthy patient, minimize costs </a:t>
            </a:r>
          </a:p>
          <a:p>
            <a:pPr algn="just" eaLnBrk="1" hangingPunct="1"/>
            <a:r>
              <a:rPr lang="en-US" altLang="en-US" b="1" dirty="0">
                <a:solidFill>
                  <a:srgbClr val="C00000"/>
                </a:solidFill>
                <a:latin typeface="Times New Roman" panose="02020603050405020304" pitchFamily="18" charset="0"/>
                <a:cs typeface="Times New Roman" panose="02020603050405020304" pitchFamily="18" charset="0"/>
              </a:rPr>
              <a:t>Environment</a:t>
            </a:r>
            <a:r>
              <a:rPr lang="en-US" altLang="en-US" dirty="0">
                <a:latin typeface="Times New Roman" panose="02020603050405020304" pitchFamily="18" charset="0"/>
                <a:cs typeface="Times New Roman" panose="02020603050405020304" pitchFamily="18" charset="0"/>
              </a:rPr>
              <a:t>: Patient, hospital, staff</a:t>
            </a:r>
          </a:p>
          <a:p>
            <a:pPr algn="just" eaLnBrk="1" hangingPunct="1"/>
            <a:r>
              <a:rPr lang="en-US" altLang="en-US" b="1" dirty="0">
                <a:solidFill>
                  <a:srgbClr val="C00000"/>
                </a:solidFill>
                <a:latin typeface="Times New Roman" panose="02020603050405020304" pitchFamily="18" charset="0"/>
                <a:cs typeface="Times New Roman" panose="02020603050405020304" pitchFamily="18" charset="0"/>
              </a:rPr>
              <a:t>Actuators</a:t>
            </a:r>
            <a:r>
              <a:rPr lang="en-US" altLang="en-US" dirty="0">
                <a:latin typeface="Times New Roman" panose="02020603050405020304" pitchFamily="18" charset="0"/>
                <a:cs typeface="Times New Roman" panose="02020603050405020304" pitchFamily="18" charset="0"/>
              </a:rPr>
              <a:t>: Screen display (questions, tests, diagnoses, treatments, referrals)</a:t>
            </a:r>
          </a:p>
          <a:p>
            <a:pPr algn="just" eaLnBrk="1" hangingPunct="1"/>
            <a:r>
              <a:rPr lang="en-US" altLang="en-US" b="1" dirty="0">
                <a:solidFill>
                  <a:srgbClr val="C00000"/>
                </a:solidFill>
                <a:latin typeface="Times New Roman" panose="02020603050405020304" pitchFamily="18" charset="0"/>
                <a:cs typeface="Times New Roman" panose="02020603050405020304" pitchFamily="18" charset="0"/>
              </a:rPr>
              <a:t>Sensors</a:t>
            </a:r>
            <a:r>
              <a:rPr lang="en-US" altLang="en-US" dirty="0">
                <a:latin typeface="Times New Roman" panose="02020603050405020304" pitchFamily="18" charset="0"/>
                <a:cs typeface="Times New Roman" panose="02020603050405020304" pitchFamily="18" charset="0"/>
              </a:rPr>
              <a:t>: Keyboard (entry of symptoms, findings, patient's answers)</a:t>
            </a:r>
          </a:p>
        </p:txBody>
      </p:sp>
      <p:sp>
        <p:nvSpPr>
          <p:cNvPr id="19460" name="Slide Number Placeholder 2">
            <a:extLst>
              <a:ext uri="{FF2B5EF4-FFF2-40B4-BE49-F238E27FC236}">
                <a16:creationId xmlns="" xmlns:a16="http://schemas.microsoft.com/office/drawing/2014/main" id="{0730D4A1-D210-4C0B-9E6D-E7BC136B91B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FC82AFF-6106-4781-A484-3210FD7A299B}" type="slidenum">
              <a:rPr lang="en-US" altLang="en-US" sz="1400"/>
              <a:pPr>
                <a:spcBef>
                  <a:spcPct val="0"/>
                </a:spcBef>
                <a:buFontTx/>
                <a:buNone/>
              </a:pPr>
              <a:t>18</a:t>
            </a:fld>
            <a:endParaRPr lang="en-US" alt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8CCAEF12-FC28-4C47-A20D-0983411E4424}"/>
              </a:ext>
            </a:extLst>
          </p:cNvPr>
          <p:cNvSpPr>
            <a:spLocks noGrp="1" noChangeArrowheads="1"/>
          </p:cNvSpPr>
          <p:nvPr>
            <p:ph type="title"/>
          </p:nvPr>
        </p:nvSpPr>
        <p:spPr/>
        <p:txBody>
          <a:bodyPr/>
          <a:lstStyle/>
          <a:p>
            <a:pPr eaLnBrk="1" hangingPunct="1"/>
            <a:r>
              <a:rPr lang="en-US" altLang="en-US" b="1">
                <a:solidFill>
                  <a:srgbClr val="0070C0"/>
                </a:solidFill>
                <a:latin typeface="Georgia" panose="02040502050405020303" pitchFamily="18" charset="0"/>
              </a:rPr>
              <a:t>PEAS</a:t>
            </a:r>
          </a:p>
        </p:txBody>
      </p:sp>
      <p:sp>
        <p:nvSpPr>
          <p:cNvPr id="20483" name="Rectangle 3">
            <a:extLst>
              <a:ext uri="{FF2B5EF4-FFF2-40B4-BE49-F238E27FC236}">
                <a16:creationId xmlns="" xmlns:a16="http://schemas.microsoft.com/office/drawing/2014/main" id="{7588095A-7F11-4FC4-B716-BA67848FE77F}"/>
              </a:ext>
            </a:extLst>
          </p:cNvPr>
          <p:cNvSpPr>
            <a:spLocks noGrp="1" noChangeArrowheads="1"/>
          </p:cNvSpPr>
          <p:nvPr>
            <p:ph type="body" idx="1"/>
          </p:nvPr>
        </p:nvSpPr>
        <p:spPr>
          <a:xfrm>
            <a:off x="457200" y="1600200"/>
            <a:ext cx="8229600" cy="38862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Agent</a:t>
            </a:r>
            <a:r>
              <a:rPr lang="en-US" altLang="en-US" dirty="0">
                <a:latin typeface="Times New Roman" panose="02020603050405020304" pitchFamily="18" charset="0"/>
                <a:cs typeface="Times New Roman" panose="02020603050405020304" pitchFamily="18" charset="0"/>
              </a:rPr>
              <a:t>: Part-picking robot</a:t>
            </a: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Performance measure</a:t>
            </a:r>
            <a:r>
              <a:rPr lang="en-US" altLang="en-US" dirty="0">
                <a:latin typeface="Times New Roman" panose="02020603050405020304" pitchFamily="18" charset="0"/>
                <a:cs typeface="Times New Roman" panose="02020603050405020304" pitchFamily="18" charset="0"/>
              </a:rPr>
              <a:t>: Percentage of parts in correct bins</a:t>
            </a: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Environment</a:t>
            </a:r>
            <a:r>
              <a:rPr lang="en-US" altLang="en-US" dirty="0">
                <a:latin typeface="Times New Roman" panose="02020603050405020304" pitchFamily="18" charset="0"/>
                <a:cs typeface="Times New Roman" panose="02020603050405020304" pitchFamily="18" charset="0"/>
              </a:rPr>
              <a:t>: Conveyor belt with parts, bins</a:t>
            </a: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Actuators</a:t>
            </a:r>
            <a:r>
              <a:rPr lang="en-US" altLang="en-US" dirty="0">
                <a:latin typeface="Times New Roman" panose="02020603050405020304" pitchFamily="18" charset="0"/>
                <a:cs typeface="Times New Roman" panose="02020603050405020304" pitchFamily="18" charset="0"/>
              </a:rPr>
              <a:t>: Jointed arm and hand</a:t>
            </a: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Sensors</a:t>
            </a:r>
            <a:r>
              <a:rPr lang="en-US" altLang="en-US" dirty="0">
                <a:latin typeface="Times New Roman" panose="02020603050405020304" pitchFamily="18" charset="0"/>
                <a:cs typeface="Times New Roman" panose="02020603050405020304" pitchFamily="18" charset="0"/>
              </a:rPr>
              <a:t>: Camera, joint angle sensors</a:t>
            </a:r>
          </a:p>
        </p:txBody>
      </p:sp>
      <p:sp>
        <p:nvSpPr>
          <p:cNvPr id="20484" name="Slide Number Placeholder 2">
            <a:extLst>
              <a:ext uri="{FF2B5EF4-FFF2-40B4-BE49-F238E27FC236}">
                <a16:creationId xmlns="" xmlns:a16="http://schemas.microsoft.com/office/drawing/2014/main" id="{EA21FC41-8131-4994-8C55-FE6AAF55587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1B00D4C-0603-4CA4-8A09-513C8C73D643}" type="slidenum">
              <a:rPr lang="en-US" altLang="en-US" sz="1400"/>
              <a:pPr>
                <a:spcBef>
                  <a:spcPct val="0"/>
                </a:spcBef>
                <a:buFontTx/>
                <a:buNone/>
              </a:pPr>
              <a:t>19</a:t>
            </a:fld>
            <a:endParaRPr lang="en-US" altLang="en-US" sz="1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0" y="533400"/>
            <a:ext cx="3290690" cy="687526"/>
          </a:xfrm>
          <a:prstGeom prst="rect">
            <a:avLst/>
          </a:prstGeom>
        </p:spPr>
        <p:txBody>
          <a:bodyPr vert="horz" wrap="square" lIns="0" tIns="10317" rIns="0" bIns="0" rtlCol="0" anchor="ctr">
            <a:spAutoFit/>
          </a:bodyPr>
          <a:lstStyle/>
          <a:p>
            <a:pPr marL="10860">
              <a:spcBef>
                <a:spcPts val="81"/>
              </a:spcBef>
            </a:pPr>
            <a:r>
              <a:rPr spc="-51" dirty="0"/>
              <a:t>O</a:t>
            </a:r>
            <a:r>
              <a:rPr spc="-4" dirty="0"/>
              <a:t>u</a:t>
            </a:r>
            <a:r>
              <a:rPr spc="-47" dirty="0"/>
              <a:t>t</a:t>
            </a:r>
            <a:r>
              <a:rPr spc="-51" dirty="0"/>
              <a:t>l</a:t>
            </a:r>
            <a:r>
              <a:rPr spc="-56" dirty="0"/>
              <a:t>i</a:t>
            </a:r>
            <a:r>
              <a:rPr spc="-13" dirty="0"/>
              <a:t>n</a:t>
            </a:r>
            <a:r>
              <a:rPr spc="-17" dirty="0"/>
              <a:t>e</a:t>
            </a:r>
          </a:p>
        </p:txBody>
      </p:sp>
      <p:sp>
        <p:nvSpPr>
          <p:cNvPr id="3" name="object 3"/>
          <p:cNvSpPr txBox="1"/>
          <p:nvPr/>
        </p:nvSpPr>
        <p:spPr>
          <a:xfrm>
            <a:off x="838200" y="2057400"/>
            <a:ext cx="8229600" cy="3274525"/>
          </a:xfrm>
          <a:prstGeom prst="rect">
            <a:avLst/>
          </a:prstGeom>
        </p:spPr>
        <p:txBody>
          <a:bodyPr vert="horz" wrap="square" lIns="0" tIns="75476" rIns="0" bIns="0" rtlCol="0">
            <a:spAutoFit/>
          </a:bodyPr>
          <a:lstStyle/>
          <a:p>
            <a:pPr marL="243802" indent="-233485">
              <a:spcBef>
                <a:spcPts val="594"/>
              </a:spcBef>
              <a:buClr>
                <a:srgbClr val="D34816"/>
              </a:buClr>
              <a:buSzPct val="84615"/>
              <a:buChar char="●"/>
              <a:tabLst>
                <a:tab pos="244345" algn="l"/>
              </a:tabLst>
            </a:pPr>
            <a:r>
              <a:rPr sz="2223" dirty="0">
                <a:latin typeface="Times New Roman"/>
                <a:cs typeface="Times New Roman"/>
              </a:rPr>
              <a:t>Agents and </a:t>
            </a:r>
            <a:r>
              <a:rPr sz="2223" dirty="0" smtClean="0">
                <a:latin typeface="Times New Roman"/>
                <a:cs typeface="Times New Roman"/>
              </a:rPr>
              <a:t>environments</a:t>
            </a:r>
            <a:endParaRPr lang="en-IN" sz="2223" dirty="0" smtClean="0">
              <a:latin typeface="Times New Roman"/>
              <a:cs typeface="Times New Roman"/>
            </a:endParaRPr>
          </a:p>
          <a:p>
            <a:pPr marL="243802" indent="-233485">
              <a:spcBef>
                <a:spcPts val="594"/>
              </a:spcBef>
              <a:buClr>
                <a:srgbClr val="D34816"/>
              </a:buClr>
              <a:buSzPct val="84615"/>
              <a:buChar char="●"/>
              <a:tabLst>
                <a:tab pos="244345" algn="l"/>
              </a:tabLst>
            </a:pPr>
            <a:endParaRPr sz="2223" dirty="0">
              <a:latin typeface="Times New Roman"/>
              <a:cs typeface="Times New Roman"/>
            </a:endParaRPr>
          </a:p>
          <a:p>
            <a:pPr marL="243802" indent="-233485">
              <a:spcBef>
                <a:spcPts val="513"/>
              </a:spcBef>
              <a:buClr>
                <a:srgbClr val="D34816"/>
              </a:buClr>
              <a:buSzPct val="84615"/>
              <a:buChar char="●"/>
              <a:tabLst>
                <a:tab pos="244345" algn="l"/>
              </a:tabLst>
            </a:pPr>
            <a:r>
              <a:rPr lang="en-IN" sz="2223" dirty="0" smtClean="0">
                <a:latin typeface="Times New Roman"/>
                <a:cs typeface="Times New Roman"/>
              </a:rPr>
              <a:t>Nature of environment</a:t>
            </a:r>
          </a:p>
          <a:p>
            <a:pPr marL="701002" lvl="1" indent="-233485">
              <a:spcBef>
                <a:spcPts val="513"/>
              </a:spcBef>
              <a:buClr>
                <a:srgbClr val="D34816"/>
              </a:buClr>
              <a:buSzPct val="84615"/>
              <a:buChar char="●"/>
              <a:tabLst>
                <a:tab pos="244345" algn="l"/>
              </a:tabLst>
            </a:pPr>
            <a:r>
              <a:rPr sz="2223" dirty="0" smtClean="0">
                <a:latin typeface="Times New Roman"/>
                <a:cs typeface="Times New Roman"/>
              </a:rPr>
              <a:t>PEAS </a:t>
            </a:r>
            <a:r>
              <a:rPr sz="2223" dirty="0">
                <a:latin typeface="Times New Roman"/>
                <a:cs typeface="Times New Roman"/>
              </a:rPr>
              <a:t>(Performance measure, Environment, Actuators, Sensors</a:t>
            </a:r>
            <a:r>
              <a:rPr sz="2223" dirty="0" smtClean="0">
                <a:latin typeface="Times New Roman"/>
                <a:cs typeface="Times New Roman"/>
              </a:rPr>
              <a:t>)</a:t>
            </a:r>
            <a:endParaRPr lang="en-IN" sz="2223" dirty="0" smtClean="0">
              <a:latin typeface="Times New Roman"/>
              <a:cs typeface="Times New Roman"/>
            </a:endParaRPr>
          </a:p>
          <a:p>
            <a:pPr marL="701002" lvl="1" indent="-233485">
              <a:spcBef>
                <a:spcPts val="513"/>
              </a:spcBef>
              <a:buClr>
                <a:srgbClr val="D34816"/>
              </a:buClr>
              <a:buSzPct val="84615"/>
              <a:buChar char="●"/>
              <a:tabLst>
                <a:tab pos="244345" algn="l"/>
              </a:tabLst>
            </a:pPr>
            <a:endParaRPr sz="2223" dirty="0">
              <a:latin typeface="Times New Roman"/>
              <a:cs typeface="Times New Roman"/>
            </a:endParaRPr>
          </a:p>
          <a:p>
            <a:pPr marL="243802" indent="-233485">
              <a:spcBef>
                <a:spcPts val="513"/>
              </a:spcBef>
              <a:buClr>
                <a:srgbClr val="D34816"/>
              </a:buClr>
              <a:buSzPct val="84615"/>
              <a:buChar char="●"/>
              <a:tabLst>
                <a:tab pos="244345" algn="l"/>
              </a:tabLst>
            </a:pPr>
            <a:r>
              <a:rPr sz="2223" dirty="0">
                <a:latin typeface="Times New Roman"/>
                <a:cs typeface="Times New Roman"/>
              </a:rPr>
              <a:t>Environment </a:t>
            </a:r>
            <a:r>
              <a:rPr sz="2223" dirty="0" smtClean="0">
                <a:latin typeface="Times New Roman"/>
                <a:cs typeface="Times New Roman"/>
              </a:rPr>
              <a:t>types</a:t>
            </a:r>
            <a:endParaRPr lang="en-IN" sz="2223" dirty="0" smtClean="0">
              <a:latin typeface="Times New Roman"/>
              <a:cs typeface="Times New Roman"/>
            </a:endParaRPr>
          </a:p>
          <a:p>
            <a:pPr marL="243802" indent="-233485">
              <a:spcBef>
                <a:spcPts val="513"/>
              </a:spcBef>
              <a:buClr>
                <a:srgbClr val="D34816"/>
              </a:buClr>
              <a:buSzPct val="84615"/>
              <a:buChar char="●"/>
              <a:tabLst>
                <a:tab pos="244345" algn="l"/>
              </a:tabLst>
            </a:pPr>
            <a:endParaRPr sz="2223" dirty="0">
              <a:latin typeface="Times New Roman"/>
              <a:cs typeface="Times New Roman"/>
            </a:endParaRPr>
          </a:p>
          <a:p>
            <a:pPr marL="243802" indent="-233485">
              <a:spcBef>
                <a:spcPts val="517"/>
              </a:spcBef>
              <a:buClr>
                <a:srgbClr val="D34816"/>
              </a:buClr>
              <a:buSzPct val="84615"/>
              <a:buChar char="●"/>
              <a:tabLst>
                <a:tab pos="244345" algn="l"/>
              </a:tabLst>
            </a:pPr>
            <a:r>
              <a:rPr sz="2223" dirty="0">
                <a:latin typeface="Times New Roman"/>
                <a:cs typeface="Times New Roman"/>
              </a:rPr>
              <a:t>Agent types</a:t>
            </a:r>
          </a:p>
        </p:txBody>
      </p:sp>
    </p:spTree>
    <p:extLst>
      <p:ext uri="{BB962C8B-B14F-4D97-AF65-F5344CB8AC3E}">
        <p14:creationId xmlns:p14="http://schemas.microsoft.com/office/powerpoint/2010/main" val="157332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DDECAC-7F46-DDDA-F8B3-5FA0453E401F}"/>
              </a:ext>
            </a:extLst>
          </p:cNvPr>
          <p:cNvSpPr>
            <a:spLocks noGrp="1"/>
          </p:cNvSpPr>
          <p:nvPr>
            <p:ph type="title"/>
          </p:nvPr>
        </p:nvSpPr>
        <p:spPr>
          <a:xfrm>
            <a:off x="457200" y="274638"/>
            <a:ext cx="8153400" cy="639762"/>
          </a:xfrm>
        </p:spPr>
        <p:txBody>
          <a:bodyPr>
            <a:normAutofit fontScale="90000"/>
          </a:bodyPr>
          <a:lstStyle/>
          <a:p>
            <a:r>
              <a:rPr lang="en-US" altLang="en-US" dirty="0">
                <a:latin typeface="Times New Roman" panose="02020603050405020304" pitchFamily="18" charset="0"/>
                <a:cs typeface="Times New Roman" panose="02020603050405020304" pitchFamily="18" charset="0"/>
              </a:rPr>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Part-picking robot</a:t>
            </a:r>
            <a:br>
              <a:rPr lang="en-US" altLang="en-US" dirty="0">
                <a:latin typeface="Times New Roman" panose="02020603050405020304" pitchFamily="18" charset="0"/>
                <a:cs typeface="Times New Roman" panose="02020603050405020304" pitchFamily="18" charset="0"/>
              </a:rPr>
            </a:br>
            <a:endParaRPr lang="en-IN" dirty="0"/>
          </a:p>
        </p:txBody>
      </p:sp>
      <p:pic>
        <p:nvPicPr>
          <p:cNvPr id="1026" name="Picture 2" descr="Piece-picking Robots | RoboticsTomorrow">
            <a:extLst>
              <a:ext uri="{FF2B5EF4-FFF2-40B4-BE49-F238E27FC236}">
                <a16:creationId xmlns="" xmlns:a16="http://schemas.microsoft.com/office/drawing/2014/main" id="{64112F7F-63AB-7490-4DAA-9F96B3E315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500" y="1752600"/>
            <a:ext cx="6477000" cy="464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426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FDE97AD8-3D18-4CCC-A22C-AD9B913EEF65}"/>
              </a:ext>
            </a:extLst>
          </p:cNvPr>
          <p:cNvSpPr>
            <a:spLocks noGrp="1" noChangeArrowheads="1"/>
          </p:cNvSpPr>
          <p:nvPr>
            <p:ph type="title"/>
          </p:nvPr>
        </p:nvSpPr>
        <p:spPr/>
        <p:txBody>
          <a:bodyPr/>
          <a:lstStyle/>
          <a:p>
            <a:pPr eaLnBrk="1" hangingPunct="1"/>
            <a:r>
              <a:rPr lang="en-US" altLang="en-US" b="1">
                <a:solidFill>
                  <a:srgbClr val="0070C0"/>
                </a:solidFill>
                <a:latin typeface="Georgia" panose="02040502050405020303" pitchFamily="18" charset="0"/>
              </a:rPr>
              <a:t>PEAS</a:t>
            </a:r>
          </a:p>
        </p:txBody>
      </p:sp>
      <p:sp>
        <p:nvSpPr>
          <p:cNvPr id="21507" name="Rectangle 3">
            <a:extLst>
              <a:ext uri="{FF2B5EF4-FFF2-40B4-BE49-F238E27FC236}">
                <a16:creationId xmlns="" xmlns:a16="http://schemas.microsoft.com/office/drawing/2014/main" id="{7E9E5516-2732-455A-B3BB-FFF4C143F84E}"/>
              </a:ext>
            </a:extLst>
          </p:cNvPr>
          <p:cNvSpPr>
            <a:spLocks noGrp="1" noChangeArrowheads="1"/>
          </p:cNvSpPr>
          <p:nvPr>
            <p:ph type="body" idx="1"/>
          </p:nvPr>
        </p:nvSpPr>
        <p:spPr>
          <a:xfrm>
            <a:off x="457200" y="1600200"/>
            <a:ext cx="8229600" cy="41148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Agent</a:t>
            </a:r>
            <a:r>
              <a:rPr lang="en-US" altLang="en-US" dirty="0">
                <a:latin typeface="Times New Roman" panose="02020603050405020304" pitchFamily="18" charset="0"/>
                <a:cs typeface="Times New Roman" panose="02020603050405020304" pitchFamily="18" charset="0"/>
              </a:rPr>
              <a:t>: Interactive </a:t>
            </a:r>
            <a:r>
              <a:rPr lang="en-US" altLang="en-US" dirty="0" smtClean="0">
                <a:latin typeface="Times New Roman" panose="02020603050405020304" pitchFamily="18" charset="0"/>
                <a:cs typeface="Times New Roman" panose="02020603050405020304" pitchFamily="18" charset="0"/>
              </a:rPr>
              <a:t>AI tutor</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Performance measure</a:t>
            </a:r>
            <a:r>
              <a:rPr lang="en-US" altLang="en-US" dirty="0">
                <a:latin typeface="Times New Roman" panose="02020603050405020304" pitchFamily="18" charset="0"/>
                <a:cs typeface="Times New Roman" panose="02020603050405020304" pitchFamily="18" charset="0"/>
              </a:rPr>
              <a:t>: Maximize student's score on </a:t>
            </a:r>
            <a:r>
              <a:rPr lang="en-US" altLang="en-US" dirty="0" smtClean="0">
                <a:latin typeface="Times New Roman" panose="02020603050405020304" pitchFamily="18" charset="0"/>
                <a:cs typeface="Times New Roman" panose="02020603050405020304" pitchFamily="18" charset="0"/>
              </a:rPr>
              <a:t>AI test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Environment</a:t>
            </a:r>
            <a:r>
              <a:rPr lang="en-US" altLang="en-US" dirty="0">
                <a:latin typeface="Times New Roman" panose="02020603050405020304" pitchFamily="18" charset="0"/>
                <a:cs typeface="Times New Roman" panose="02020603050405020304" pitchFamily="18" charset="0"/>
              </a:rPr>
              <a:t>: Set of students</a:t>
            </a: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Actuators</a:t>
            </a:r>
            <a:r>
              <a:rPr lang="en-US" altLang="en-US" dirty="0">
                <a:latin typeface="Times New Roman" panose="02020603050405020304" pitchFamily="18" charset="0"/>
                <a:cs typeface="Times New Roman" panose="02020603050405020304" pitchFamily="18" charset="0"/>
              </a:rPr>
              <a:t>: Screen display (exercises, suggestions, corrections)</a:t>
            </a:r>
          </a:p>
          <a:p>
            <a:pPr eaLnBrk="1" hangingPunct="1"/>
            <a:r>
              <a:rPr lang="en-US" altLang="en-US" b="1" dirty="0">
                <a:solidFill>
                  <a:srgbClr val="C00000"/>
                </a:solidFill>
                <a:latin typeface="Times New Roman" panose="02020603050405020304" pitchFamily="18" charset="0"/>
                <a:cs typeface="Times New Roman" panose="02020603050405020304" pitchFamily="18" charset="0"/>
              </a:rPr>
              <a:t>Sensors</a:t>
            </a:r>
            <a:r>
              <a:rPr lang="en-US" altLang="en-US" dirty="0">
                <a:latin typeface="Times New Roman" panose="02020603050405020304" pitchFamily="18" charset="0"/>
                <a:cs typeface="Times New Roman" panose="02020603050405020304" pitchFamily="18" charset="0"/>
              </a:rPr>
              <a:t>: Keyboard</a:t>
            </a:r>
          </a:p>
        </p:txBody>
      </p:sp>
      <p:sp>
        <p:nvSpPr>
          <p:cNvPr id="21508" name="Slide Number Placeholder 2">
            <a:extLst>
              <a:ext uri="{FF2B5EF4-FFF2-40B4-BE49-F238E27FC236}">
                <a16:creationId xmlns="" xmlns:a16="http://schemas.microsoft.com/office/drawing/2014/main" id="{F2165224-F81F-4887-819C-888F4CE7D8E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A151C24-5415-41B8-AACE-0B8C47885596}" type="slidenum">
              <a:rPr lang="en-US" altLang="en-US" sz="1400"/>
              <a:pPr>
                <a:spcBef>
                  <a:spcPct val="0"/>
                </a:spcBef>
                <a:buFontTx/>
                <a:buNone/>
              </a:pPr>
              <a:t>21</a:t>
            </a:fld>
            <a:endParaRPr lang="en-US" altLang="en-US" sz="1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F3B031-FD39-E511-BF64-10F799266518}"/>
              </a:ext>
            </a:extLst>
          </p:cNvPr>
          <p:cNvSpPr>
            <a:spLocks noGrp="1"/>
          </p:cNvSpPr>
          <p:nvPr>
            <p:ph type="title"/>
          </p:nvPr>
        </p:nvSpPr>
        <p:spPr/>
        <p:txBody>
          <a:bodyPr/>
          <a:lstStyle/>
          <a:p>
            <a:r>
              <a:rPr lang="en-IN" dirty="0"/>
              <a:t>Refinery control operator</a:t>
            </a:r>
          </a:p>
        </p:txBody>
      </p:sp>
      <p:sp>
        <p:nvSpPr>
          <p:cNvPr id="3" name="Content Placeholder 2">
            <a:extLst>
              <a:ext uri="{FF2B5EF4-FFF2-40B4-BE49-F238E27FC236}">
                <a16:creationId xmlns="" xmlns:a16="http://schemas.microsoft.com/office/drawing/2014/main" id="{DDB14FBE-EEE1-F6EE-F3E9-1E4BC614B91A}"/>
              </a:ext>
            </a:extLst>
          </p:cNvPr>
          <p:cNvSpPr>
            <a:spLocks noGrp="1"/>
          </p:cNvSpPr>
          <p:nvPr>
            <p:ph idx="1"/>
          </p:nvPr>
        </p:nvSpPr>
        <p:spPr/>
        <p:txBody>
          <a:bodyPr/>
          <a:lstStyle/>
          <a:p>
            <a:endParaRPr lang="en-IN"/>
          </a:p>
        </p:txBody>
      </p:sp>
      <p:pic>
        <p:nvPicPr>
          <p:cNvPr id="4098" name="Picture 2" descr="Refinery Control Operator - Oil and Gas Refinery Jobs">
            <a:extLst>
              <a:ext uri="{FF2B5EF4-FFF2-40B4-BE49-F238E27FC236}">
                <a16:creationId xmlns="" xmlns:a16="http://schemas.microsoft.com/office/drawing/2014/main" id="{3EBBEFF0-55B6-1F36-4AC7-266D7A5EE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52600"/>
            <a:ext cx="5257800" cy="37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9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 xmlns:a16="http://schemas.microsoft.com/office/drawing/2014/main" id="{489EBC0A-3C76-44BE-93EE-76DB9C93A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228600"/>
            <a:ext cx="8204200" cy="586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1" name="Title 1">
            <a:extLst>
              <a:ext uri="{FF2B5EF4-FFF2-40B4-BE49-F238E27FC236}">
                <a16:creationId xmlns="" xmlns:a16="http://schemas.microsoft.com/office/drawing/2014/main" id="{AC40495D-4AD4-47A4-8B5B-2C2CED25EE5C}"/>
              </a:ext>
            </a:extLst>
          </p:cNvPr>
          <p:cNvSpPr>
            <a:spLocks noGrp="1"/>
          </p:cNvSpPr>
          <p:nvPr>
            <p:ph type="title"/>
          </p:nvPr>
        </p:nvSpPr>
        <p:spPr>
          <a:xfrm>
            <a:off x="381000" y="6172200"/>
            <a:ext cx="8229600" cy="381000"/>
          </a:xfrm>
        </p:spPr>
        <p:txBody>
          <a:bodyPr>
            <a:normAutofit fontScale="90000"/>
          </a:bodyPr>
          <a:lstStyle/>
          <a:p>
            <a:r>
              <a:rPr lang="en-US" altLang="en-US" sz="2000" b="1">
                <a:latin typeface="Times New Roman" panose="02020603050405020304" pitchFamily="18" charset="0"/>
                <a:cs typeface="Times New Roman" panose="02020603050405020304" pitchFamily="18" charset="0"/>
              </a:rPr>
              <a:t>Examples of agent types and their PEAS descriptions</a:t>
            </a:r>
            <a:endParaRPr lang="en-IN" altLang="en-US" sz="2000" b="1">
              <a:latin typeface="Times New Roman" panose="02020603050405020304" pitchFamily="18" charset="0"/>
              <a:cs typeface="Times New Roman" panose="02020603050405020304" pitchFamily="18" charset="0"/>
            </a:endParaRPr>
          </a:p>
        </p:txBody>
      </p:sp>
      <p:sp>
        <p:nvSpPr>
          <p:cNvPr id="22532" name="Slide Number Placeholder 2">
            <a:extLst>
              <a:ext uri="{FF2B5EF4-FFF2-40B4-BE49-F238E27FC236}">
                <a16:creationId xmlns="" xmlns:a16="http://schemas.microsoft.com/office/drawing/2014/main" id="{56B9E878-B645-4EF4-9ABA-8F9135CBBC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6B9C533-E903-42AC-962A-2D2EE72DEB16}" type="slidenum">
              <a:rPr lang="en-US" altLang="en-US" sz="1400"/>
              <a:pPr>
                <a:spcBef>
                  <a:spcPct val="0"/>
                </a:spcBef>
                <a:buFontTx/>
                <a:buNone/>
              </a:pPr>
              <a:t>23</a:t>
            </a:fld>
            <a:endParaRPr lang="en-US" altLang="en-US" sz="14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533400"/>
            <a:ext cx="4586091" cy="687526"/>
          </a:xfrm>
          <a:prstGeom prst="rect">
            <a:avLst/>
          </a:prstGeom>
        </p:spPr>
        <p:txBody>
          <a:bodyPr vert="horz" wrap="square" lIns="0" tIns="10317" rIns="0" bIns="0" rtlCol="0" anchor="ctr">
            <a:spAutoFit/>
          </a:bodyPr>
          <a:lstStyle/>
          <a:p>
            <a:pPr marL="10860">
              <a:spcBef>
                <a:spcPts val="81"/>
              </a:spcBef>
            </a:pPr>
            <a:r>
              <a:rPr spc="-34" dirty="0" smtClean="0">
                <a:solidFill>
                  <a:srgbClr val="696464"/>
                </a:solidFill>
              </a:rPr>
              <a:t>Exercise</a:t>
            </a:r>
            <a:endParaRPr spc="9" dirty="0">
              <a:solidFill>
                <a:srgbClr val="696464"/>
              </a:solidFill>
            </a:endParaRPr>
          </a:p>
        </p:txBody>
      </p:sp>
      <p:sp>
        <p:nvSpPr>
          <p:cNvPr id="3" name="object 3"/>
          <p:cNvSpPr txBox="1"/>
          <p:nvPr/>
        </p:nvSpPr>
        <p:spPr>
          <a:xfrm>
            <a:off x="685800" y="1721065"/>
            <a:ext cx="8229599" cy="2674837"/>
          </a:xfrm>
          <a:prstGeom prst="rect">
            <a:avLst/>
          </a:prstGeom>
        </p:spPr>
        <p:txBody>
          <a:bodyPr vert="horz" wrap="square" lIns="0" tIns="10860" rIns="0" bIns="0" rtlCol="0">
            <a:spAutoFit/>
          </a:bodyPr>
          <a:lstStyle/>
          <a:p>
            <a:pPr marL="243802" marR="4344" indent="-233485">
              <a:spcBef>
                <a:spcPts val="86"/>
              </a:spcBef>
              <a:buClr>
                <a:srgbClr val="D34816"/>
              </a:buClr>
              <a:buSzPct val="84615"/>
              <a:buChar char="●"/>
              <a:tabLst>
                <a:tab pos="244345" algn="l"/>
              </a:tabLst>
            </a:pPr>
            <a:r>
              <a:rPr sz="2223" dirty="0">
                <a:latin typeface="Times New Roman"/>
                <a:cs typeface="Times New Roman"/>
              </a:rPr>
              <a:t>For each of the following agents, develop a PEAS description  of the task environment</a:t>
            </a:r>
            <a:r>
              <a:rPr sz="2223" dirty="0" smtClean="0">
                <a:latin typeface="Times New Roman"/>
                <a:cs typeface="Times New Roman"/>
              </a:rPr>
              <a:t>:</a:t>
            </a:r>
            <a:endParaRPr lang="en-IN" sz="2223" dirty="0" smtClean="0">
              <a:latin typeface="Times New Roman"/>
              <a:cs typeface="Times New Roman"/>
            </a:endParaRPr>
          </a:p>
          <a:p>
            <a:pPr marL="243802" marR="4344" indent="-233485">
              <a:spcBef>
                <a:spcPts val="86"/>
              </a:spcBef>
              <a:buClr>
                <a:srgbClr val="D34816"/>
              </a:buClr>
              <a:buSzPct val="84615"/>
              <a:buChar char="●"/>
              <a:tabLst>
                <a:tab pos="244345" algn="l"/>
              </a:tabLst>
            </a:pPr>
            <a:endParaRPr sz="2223" dirty="0">
              <a:latin typeface="Times New Roman"/>
              <a:cs typeface="Times New Roman"/>
            </a:endParaRPr>
          </a:p>
          <a:p>
            <a:pPr marL="248146" indent="-237829">
              <a:spcBef>
                <a:spcPts val="517"/>
              </a:spcBef>
              <a:buAutoNum type="alphaLcPeriod"/>
              <a:tabLst>
                <a:tab pos="248689" algn="l"/>
              </a:tabLst>
            </a:pPr>
            <a:r>
              <a:rPr sz="2223" dirty="0">
                <a:latin typeface="Times New Roman"/>
                <a:cs typeface="Times New Roman"/>
              </a:rPr>
              <a:t>Robot soccer player;</a:t>
            </a:r>
          </a:p>
          <a:p>
            <a:pPr marL="256834" indent="-246517">
              <a:spcBef>
                <a:spcPts val="509"/>
              </a:spcBef>
              <a:buAutoNum type="alphaLcPeriod"/>
              <a:tabLst>
                <a:tab pos="257377" algn="l"/>
              </a:tabLst>
            </a:pPr>
            <a:r>
              <a:rPr sz="2223" dirty="0">
                <a:latin typeface="Times New Roman"/>
                <a:cs typeface="Times New Roman"/>
              </a:rPr>
              <a:t>Internet book-shopping agent;</a:t>
            </a:r>
          </a:p>
          <a:p>
            <a:pPr marL="231313" indent="-220996">
              <a:spcBef>
                <a:spcPts val="513"/>
              </a:spcBef>
              <a:buAutoNum type="alphaLcPeriod"/>
              <a:tabLst>
                <a:tab pos="231856" algn="l"/>
              </a:tabLst>
            </a:pPr>
            <a:r>
              <a:rPr sz="2223" dirty="0">
                <a:latin typeface="Times New Roman"/>
                <a:cs typeface="Times New Roman"/>
              </a:rPr>
              <a:t>Autonomous Mars rover;</a:t>
            </a:r>
          </a:p>
          <a:p>
            <a:pPr marL="276381" indent="-266064">
              <a:spcBef>
                <a:spcPts val="517"/>
              </a:spcBef>
              <a:buAutoNum type="alphaLcPeriod"/>
              <a:tabLst>
                <a:tab pos="276924" algn="l"/>
              </a:tabLst>
            </a:pPr>
            <a:r>
              <a:rPr sz="2223" dirty="0">
                <a:latin typeface="Times New Roman"/>
                <a:cs typeface="Times New Roman"/>
              </a:rPr>
              <a:t>Mathematician’s theorem-proving assistant.</a:t>
            </a:r>
          </a:p>
        </p:txBody>
      </p:sp>
    </p:spTree>
    <p:extLst>
      <p:ext uri="{BB962C8B-B14F-4D97-AF65-F5344CB8AC3E}">
        <p14:creationId xmlns:p14="http://schemas.microsoft.com/office/powerpoint/2010/main" val="35326828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Environment Types</a:t>
            </a:r>
          </a:p>
        </p:txBody>
      </p:sp>
      <p:sp>
        <p:nvSpPr>
          <p:cNvPr id="3" name="Content Placeholder 2"/>
          <p:cNvSpPr>
            <a:spLocks noGrp="1"/>
          </p:cNvSpPr>
          <p:nvPr>
            <p:ph idx="1"/>
          </p:nvPr>
        </p:nvSpPr>
        <p:spPr/>
        <p:txBody>
          <a:bodyPr>
            <a:normAutofit/>
          </a:bodyPr>
          <a:lstStyle/>
          <a:p>
            <a:pPr algn="just"/>
            <a:r>
              <a:rPr lang="en-US" sz="2800" dirty="0">
                <a:latin typeface="Times New Roman" pitchFamily="18" charset="0"/>
                <a:cs typeface="Times New Roman" pitchFamily="18" charset="0"/>
              </a:rPr>
              <a:t>Fully observable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Partially Observable</a:t>
            </a:r>
          </a:p>
          <a:p>
            <a:pPr algn="just"/>
            <a:r>
              <a:rPr lang="en-US" sz="2800" dirty="0">
                <a:latin typeface="Times New Roman" pitchFamily="18" charset="0"/>
                <a:cs typeface="Times New Roman" pitchFamily="18" charset="0"/>
              </a:rPr>
              <a:t>Static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Dynamic</a:t>
            </a:r>
          </a:p>
          <a:p>
            <a:pPr algn="just"/>
            <a:r>
              <a:rPr lang="en-US" sz="2800" dirty="0">
                <a:latin typeface="Times New Roman" pitchFamily="18" charset="0"/>
                <a:cs typeface="Times New Roman" pitchFamily="18" charset="0"/>
              </a:rPr>
              <a:t>Discrete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Continuous</a:t>
            </a:r>
          </a:p>
          <a:p>
            <a:pPr algn="just"/>
            <a:r>
              <a:rPr lang="en-US" sz="2800" dirty="0">
                <a:latin typeface="Times New Roman" pitchFamily="18" charset="0"/>
                <a:cs typeface="Times New Roman" pitchFamily="18" charset="0"/>
              </a:rPr>
              <a:t>Deterministic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Stochastic</a:t>
            </a:r>
          </a:p>
          <a:p>
            <a:pPr algn="just"/>
            <a:r>
              <a:rPr lang="en-US" sz="2800" dirty="0">
                <a:latin typeface="Times New Roman" pitchFamily="18" charset="0"/>
                <a:cs typeface="Times New Roman" pitchFamily="18" charset="0"/>
              </a:rPr>
              <a:t>Single-agent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Multi-agent</a:t>
            </a:r>
          </a:p>
          <a:p>
            <a:pPr algn="just"/>
            <a:r>
              <a:rPr lang="en-US" sz="2800" dirty="0">
                <a:latin typeface="Times New Roman" pitchFamily="18" charset="0"/>
                <a:cs typeface="Times New Roman" pitchFamily="18" charset="0"/>
              </a:rPr>
              <a:t>Episodic </a:t>
            </a:r>
            <a:r>
              <a:rPr lang="en-US" sz="2800" dirty="0" err="1">
                <a:latin typeface="Times New Roman" pitchFamily="18" charset="0"/>
                <a:cs typeface="Times New Roman" pitchFamily="18" charset="0"/>
              </a:rPr>
              <a:t>vs</a:t>
            </a:r>
            <a:r>
              <a:rPr lang="en-US" sz="2800" dirty="0">
                <a:latin typeface="Times New Roman" pitchFamily="18" charset="0"/>
                <a:cs typeface="Times New Roman" pitchFamily="18" charset="0"/>
              </a:rPr>
              <a:t> sequential</a:t>
            </a:r>
          </a:p>
          <a:p>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5A59B9BF-A421-4366-8E1B-153DF2344FBE}"/>
              </a:ext>
            </a:extLst>
          </p:cNvPr>
          <p:cNvSpPr>
            <a:spLocks noGrp="1" noChangeArrowheads="1"/>
          </p:cNvSpPr>
          <p:nvPr>
            <p:ph type="title"/>
          </p:nvPr>
        </p:nvSpPr>
        <p:spPr>
          <a:xfrm>
            <a:off x="457200" y="274638"/>
            <a:ext cx="8229600" cy="944562"/>
          </a:xfrm>
        </p:spPr>
        <p:txBody>
          <a:bodyPr>
            <a:normAutofit fontScale="90000"/>
          </a:bodyPr>
          <a:lstStyle/>
          <a:p>
            <a:pPr eaLnBrk="1" hangingPunct="1"/>
            <a:r>
              <a:rPr lang="en-US" altLang="en-US" sz="3200" b="1">
                <a:solidFill>
                  <a:srgbClr val="0070C0"/>
                </a:solidFill>
                <a:latin typeface="Georgia" panose="02040502050405020303" pitchFamily="18" charset="0"/>
              </a:rPr>
              <a:t>Environment types (or) Properties of Task environment</a:t>
            </a:r>
          </a:p>
        </p:txBody>
      </p:sp>
      <p:sp>
        <p:nvSpPr>
          <p:cNvPr id="23555" name="Rectangle 3">
            <a:extLst>
              <a:ext uri="{FF2B5EF4-FFF2-40B4-BE49-F238E27FC236}">
                <a16:creationId xmlns="" xmlns:a16="http://schemas.microsoft.com/office/drawing/2014/main" id="{52421D97-DCF4-4549-B301-E4109BFBB1B4}"/>
              </a:ext>
            </a:extLst>
          </p:cNvPr>
          <p:cNvSpPr>
            <a:spLocks noGrp="1" noChangeArrowheads="1"/>
          </p:cNvSpPr>
          <p:nvPr>
            <p:ph type="body" idx="1"/>
          </p:nvPr>
        </p:nvSpPr>
        <p:spPr>
          <a:xfrm>
            <a:off x="457200" y="1295400"/>
            <a:ext cx="8229600" cy="5257800"/>
          </a:xfrm>
        </p:spPr>
        <p:txBody>
          <a:bodyPr/>
          <a:lstStyle/>
          <a:p>
            <a:pPr algn="just" eaLnBrk="1" hangingPunct="1">
              <a:lnSpc>
                <a:spcPct val="90000"/>
              </a:lnSpc>
            </a:pPr>
            <a:r>
              <a:rPr lang="en-US" altLang="en-US" sz="2400" b="1" dirty="0">
                <a:solidFill>
                  <a:srgbClr val="C00000"/>
                </a:solidFill>
                <a:latin typeface="Times New Roman" panose="02020603050405020304" pitchFamily="18" charset="0"/>
                <a:cs typeface="Times New Roman" panose="02020603050405020304" pitchFamily="18" charset="0"/>
              </a:rPr>
              <a:t>Fully observable </a:t>
            </a:r>
            <a:r>
              <a:rPr lang="en-US" altLang="en-US" sz="2400" dirty="0">
                <a:latin typeface="Times New Roman" panose="02020603050405020304" pitchFamily="18" charset="0"/>
                <a:cs typeface="Times New Roman" panose="02020603050405020304" pitchFamily="18" charset="0"/>
              </a:rPr>
              <a:t>(vs. partially observable): An agent's sensors give it access to the complete state of the environment at each point in time.</a:t>
            </a:r>
          </a:p>
          <a:p>
            <a:pPr algn="just" eaLnBrk="1" hangingPunct="1">
              <a:lnSpc>
                <a:spcPct val="90000"/>
              </a:lnSpc>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400" b="1" dirty="0">
                <a:solidFill>
                  <a:srgbClr val="C00000"/>
                </a:solidFill>
                <a:latin typeface="Times New Roman" panose="02020603050405020304" pitchFamily="18" charset="0"/>
                <a:cs typeface="Times New Roman" panose="02020603050405020304" pitchFamily="18" charset="0"/>
              </a:rPr>
              <a:t>Deterministic</a:t>
            </a:r>
            <a:r>
              <a:rPr lang="en-US" altLang="en-US" sz="2400" dirty="0">
                <a:latin typeface="Times New Roman" panose="02020603050405020304" pitchFamily="18" charset="0"/>
                <a:cs typeface="Times New Roman" panose="02020603050405020304" pitchFamily="18" charset="0"/>
              </a:rPr>
              <a:t> (vs. stochastic): The next state of the environment is completely determined by the current state and the action executed by the agent. (If the environment is deterministic except for the actions of other agents, then the environment is </a:t>
            </a:r>
            <a:r>
              <a:rPr lang="en-US" altLang="en-US" sz="2400" dirty="0">
                <a:solidFill>
                  <a:srgbClr val="FF0000"/>
                </a:solidFill>
                <a:latin typeface="Times New Roman" panose="02020603050405020304" pitchFamily="18" charset="0"/>
                <a:cs typeface="Times New Roman" panose="02020603050405020304" pitchFamily="18" charset="0"/>
              </a:rPr>
              <a:t>strategic</a:t>
            </a:r>
            <a:r>
              <a:rPr lang="en-US" altLang="en-US" sz="2400" dirty="0">
                <a:latin typeface="Times New Roman" panose="02020603050405020304" pitchFamily="18" charset="0"/>
                <a:cs typeface="Times New Roman" panose="02020603050405020304" pitchFamily="18" charset="0"/>
              </a:rPr>
              <a:t>)</a:t>
            </a:r>
          </a:p>
          <a:p>
            <a:pPr algn="just" eaLnBrk="1" hangingPunct="1">
              <a:lnSpc>
                <a:spcPct val="90000"/>
              </a:lnSpc>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400" b="1" dirty="0">
                <a:solidFill>
                  <a:srgbClr val="C00000"/>
                </a:solidFill>
                <a:latin typeface="Times New Roman" panose="02020603050405020304" pitchFamily="18" charset="0"/>
                <a:cs typeface="Times New Roman" panose="02020603050405020304" pitchFamily="18" charset="0"/>
              </a:rPr>
              <a:t>Episodic</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(vs. sequential): The agent's experience is divided into atomic "episodes" (each episode consists of the agent perceiving and then performing a single action), and the choice of action in each episode depends only on the episode itself.</a:t>
            </a:r>
          </a:p>
        </p:txBody>
      </p:sp>
      <p:sp>
        <p:nvSpPr>
          <p:cNvPr id="23556" name="Slide Number Placeholder 2">
            <a:extLst>
              <a:ext uri="{FF2B5EF4-FFF2-40B4-BE49-F238E27FC236}">
                <a16:creationId xmlns="" xmlns:a16="http://schemas.microsoft.com/office/drawing/2014/main" id="{EAFAD511-66B0-4163-966B-9586C70186A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700730C-B684-44A9-B968-B68BB2A10627}" type="slidenum">
              <a:rPr lang="en-US" altLang="en-US" sz="1400"/>
              <a:pPr>
                <a:spcBef>
                  <a:spcPct val="0"/>
                </a:spcBef>
                <a:buFontTx/>
                <a:buNone/>
              </a:pPr>
              <a:t>26</a:t>
            </a:fld>
            <a:endParaRPr lang="en-US" altLang="en-US" sz="1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D3EB8740-9AE6-4F8F-B300-486334CEC851}"/>
              </a:ext>
            </a:extLst>
          </p:cNvPr>
          <p:cNvSpPr>
            <a:spLocks noGrp="1" noChangeArrowheads="1"/>
          </p:cNvSpPr>
          <p:nvPr>
            <p:ph type="title"/>
          </p:nvPr>
        </p:nvSpPr>
        <p:spPr>
          <a:xfrm>
            <a:off x="457200" y="228600"/>
            <a:ext cx="8229600" cy="1143000"/>
          </a:xfrm>
        </p:spPr>
        <p:txBody>
          <a:bodyPr/>
          <a:lstStyle/>
          <a:p>
            <a:pPr eaLnBrk="1" hangingPunct="1"/>
            <a:r>
              <a:rPr lang="en-US" altLang="en-US" b="1">
                <a:solidFill>
                  <a:srgbClr val="0070C0"/>
                </a:solidFill>
                <a:latin typeface="Georgia" panose="02040502050405020303" pitchFamily="18" charset="0"/>
              </a:rPr>
              <a:t>Environment types</a:t>
            </a:r>
          </a:p>
        </p:txBody>
      </p:sp>
      <p:sp>
        <p:nvSpPr>
          <p:cNvPr id="24579" name="Rectangle 3">
            <a:extLst>
              <a:ext uri="{FF2B5EF4-FFF2-40B4-BE49-F238E27FC236}">
                <a16:creationId xmlns="" xmlns:a16="http://schemas.microsoft.com/office/drawing/2014/main" id="{2223A8DF-7C65-47EC-B820-CBEC5AF0F224}"/>
              </a:ext>
            </a:extLst>
          </p:cNvPr>
          <p:cNvSpPr>
            <a:spLocks noGrp="1" noChangeArrowheads="1"/>
          </p:cNvSpPr>
          <p:nvPr>
            <p:ph type="body" idx="1"/>
          </p:nvPr>
        </p:nvSpPr>
        <p:spPr>
          <a:xfrm>
            <a:off x="457200" y="1371600"/>
            <a:ext cx="8229600" cy="5181600"/>
          </a:xfrm>
        </p:spPr>
        <p:txBody>
          <a:bodyPr/>
          <a:lstStyle/>
          <a:p>
            <a:pPr algn="just" eaLnBrk="1" hangingPunct="1"/>
            <a:r>
              <a:rPr lang="en-US" altLang="en-US" sz="2800" b="1" dirty="0">
                <a:solidFill>
                  <a:srgbClr val="FF0000"/>
                </a:solidFill>
                <a:latin typeface="Times New Roman" panose="02020603050405020304" pitchFamily="18" charset="0"/>
                <a:cs typeface="Times New Roman" panose="02020603050405020304" pitchFamily="18" charset="0"/>
              </a:rPr>
              <a:t>Static</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(vs. dynamic): The environment is unchanged while an agent is thinking. (The environment is </a:t>
            </a:r>
            <a:r>
              <a:rPr lang="en-US" altLang="en-US" sz="2800" dirty="0">
                <a:solidFill>
                  <a:srgbClr val="FF0000"/>
                </a:solidFill>
                <a:latin typeface="Times New Roman" panose="02020603050405020304" pitchFamily="18" charset="0"/>
                <a:cs typeface="Times New Roman" panose="02020603050405020304" pitchFamily="18" charset="0"/>
              </a:rPr>
              <a:t>semi-dynamic</a:t>
            </a:r>
            <a:r>
              <a:rPr lang="en-US" altLang="en-US" sz="2800" dirty="0">
                <a:latin typeface="Times New Roman" panose="02020603050405020304" pitchFamily="18" charset="0"/>
                <a:cs typeface="Times New Roman" panose="02020603050405020304" pitchFamily="18" charset="0"/>
              </a:rPr>
              <a:t> if the environment itself does not change with the passage of time but the agent's performance score does)</a:t>
            </a:r>
          </a:p>
          <a:p>
            <a:pPr algn="just" eaLnBrk="1" hangingPunct="1"/>
            <a:endParaRPr lang="en-US" altLang="en-US" sz="2800" dirty="0">
              <a:latin typeface="Times New Roman" panose="02020603050405020304" pitchFamily="18" charset="0"/>
              <a:cs typeface="Times New Roman" panose="02020603050405020304" pitchFamily="18" charset="0"/>
            </a:endParaRPr>
          </a:p>
          <a:p>
            <a:pPr algn="just" eaLnBrk="1" hangingPunct="1"/>
            <a:r>
              <a:rPr lang="en-US" altLang="en-US" sz="2800" b="1" dirty="0">
                <a:solidFill>
                  <a:srgbClr val="FF0000"/>
                </a:solidFill>
                <a:latin typeface="Times New Roman" panose="02020603050405020304" pitchFamily="18" charset="0"/>
                <a:cs typeface="Times New Roman" panose="02020603050405020304" pitchFamily="18" charset="0"/>
              </a:rPr>
              <a:t>Discrete</a:t>
            </a:r>
            <a:r>
              <a:rPr lang="en-US" altLang="en-US" sz="2800" dirty="0">
                <a:latin typeface="Times New Roman" panose="02020603050405020304" pitchFamily="18" charset="0"/>
                <a:cs typeface="Times New Roman" panose="02020603050405020304" pitchFamily="18" charset="0"/>
              </a:rPr>
              <a:t> (Vs. continuous): A limited number of distinct, clearly defined percepts and actions.</a:t>
            </a:r>
          </a:p>
          <a:p>
            <a:pPr algn="just" eaLnBrk="1" hangingPunct="1"/>
            <a:endParaRPr lang="en-US" altLang="en-US" sz="2800" dirty="0">
              <a:latin typeface="Times New Roman" panose="02020603050405020304" pitchFamily="18" charset="0"/>
              <a:cs typeface="Times New Roman" panose="02020603050405020304" pitchFamily="18" charset="0"/>
            </a:endParaRPr>
          </a:p>
          <a:p>
            <a:pPr algn="just" eaLnBrk="1" hangingPunct="1"/>
            <a:r>
              <a:rPr lang="en-US" altLang="en-US" sz="2800" b="1" dirty="0">
                <a:solidFill>
                  <a:srgbClr val="FF0000"/>
                </a:solidFill>
                <a:latin typeface="Times New Roman" panose="02020603050405020304" pitchFamily="18" charset="0"/>
                <a:cs typeface="Times New Roman" panose="02020603050405020304" pitchFamily="18" charset="0"/>
              </a:rPr>
              <a:t>Single agent</a:t>
            </a:r>
            <a:r>
              <a:rPr lang="en-US" altLang="en-US" sz="2800" b="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(Vs. multi-agent): An agent operating by itself in an environment.</a:t>
            </a:r>
          </a:p>
        </p:txBody>
      </p:sp>
      <p:sp>
        <p:nvSpPr>
          <p:cNvPr id="24580" name="Slide Number Placeholder 2">
            <a:extLst>
              <a:ext uri="{FF2B5EF4-FFF2-40B4-BE49-F238E27FC236}">
                <a16:creationId xmlns="" xmlns:a16="http://schemas.microsoft.com/office/drawing/2014/main" id="{CEB5D39B-6090-4644-93F7-936BDB87B7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560A60F-ABF3-4E1F-B523-88300EC75B1F}" type="slidenum">
              <a:rPr lang="en-US" altLang="en-US" sz="1400"/>
              <a:pPr>
                <a:spcBef>
                  <a:spcPct val="0"/>
                </a:spcBef>
                <a:buFontTx/>
                <a:buNone/>
              </a:pPr>
              <a:t>27</a:t>
            </a:fld>
            <a:endParaRPr lang="en-US" altLang="en-US" sz="1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Fully observable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Partially Observable</a:t>
            </a:r>
            <a:br>
              <a:rPr lang="en-US"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lnSpcReduction="10000"/>
          </a:bodyPr>
          <a:lstStyle/>
          <a:p>
            <a:pPr algn="just"/>
            <a:r>
              <a:rPr lang="en-US" sz="2800" dirty="0">
                <a:latin typeface="Times New Roman" pitchFamily="18" charset="0"/>
                <a:cs typeface="Times New Roman" pitchFamily="18" charset="0"/>
              </a:rPr>
              <a:t>If an agent sensor can sense or access the complete state of an environment at each point of time then it is </a:t>
            </a:r>
            <a:r>
              <a:rPr lang="en-US" sz="2800" b="1" dirty="0">
                <a:latin typeface="Times New Roman" pitchFamily="18" charset="0"/>
                <a:cs typeface="Times New Roman" pitchFamily="18" charset="0"/>
              </a:rPr>
              <a:t>a fully observable</a:t>
            </a:r>
            <a:r>
              <a:rPr lang="en-US" sz="2800" dirty="0">
                <a:latin typeface="Times New Roman" pitchFamily="18" charset="0"/>
                <a:cs typeface="Times New Roman" pitchFamily="18" charset="0"/>
              </a:rPr>
              <a:t> environment, else it is </a:t>
            </a:r>
            <a:r>
              <a:rPr lang="en-US" sz="2800" b="1" dirty="0">
                <a:latin typeface="Times New Roman" pitchFamily="18" charset="0"/>
                <a:cs typeface="Times New Roman" pitchFamily="18" charset="0"/>
              </a:rPr>
              <a:t>partially observable</a:t>
            </a:r>
            <a:r>
              <a:rPr lang="en-US" sz="2800" dirty="0">
                <a:latin typeface="Times New Roman" pitchFamily="18" charset="0"/>
                <a:cs typeface="Times New Roman" pitchFamily="18" charset="0"/>
              </a:rPr>
              <a:t>.</a:t>
            </a:r>
          </a:p>
          <a:p>
            <a:pPr algn="just"/>
            <a:r>
              <a:rPr lang="en-US" sz="2800" dirty="0">
                <a:latin typeface="Times New Roman" pitchFamily="18" charset="0"/>
                <a:cs typeface="Times New Roman" pitchFamily="18" charset="0"/>
              </a:rPr>
              <a:t>A fully observable environment is easy as there is no need to maintain the internal state to keep track history of the world.</a:t>
            </a:r>
          </a:p>
          <a:p>
            <a:pPr algn="just"/>
            <a:r>
              <a:rPr lang="en-US" sz="2800" dirty="0">
                <a:latin typeface="Times New Roman" pitchFamily="18" charset="0"/>
                <a:cs typeface="Times New Roman" pitchFamily="18" charset="0"/>
              </a:rPr>
              <a:t>Image Recognition</a:t>
            </a:r>
          </a:p>
          <a:p>
            <a:pPr algn="just"/>
            <a:r>
              <a:rPr lang="en-US" sz="2800" dirty="0">
                <a:latin typeface="Times New Roman" pitchFamily="18" charset="0"/>
                <a:cs typeface="Times New Roman" pitchFamily="18" charset="0"/>
              </a:rPr>
              <a:t>Driving Cars</a:t>
            </a:r>
          </a:p>
          <a:p>
            <a:pPr>
              <a:buNone/>
            </a:pPr>
            <a:r>
              <a:rPr lang="en-US" dirty="0"/>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7520CE-7FB9-4169-6AD9-CCE9F1FB5E7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D286E2D-0311-137A-83D9-8F21E14C835E}"/>
              </a:ext>
            </a:extLst>
          </p:cNvPr>
          <p:cNvSpPr>
            <a:spLocks noGrp="1"/>
          </p:cNvSpPr>
          <p:nvPr>
            <p:ph idx="1"/>
          </p:nvPr>
        </p:nvSpPr>
        <p:spPr/>
        <p:txBody>
          <a:bodyPr/>
          <a:lstStyle/>
          <a:p>
            <a:endParaRPr lang="en-IN"/>
          </a:p>
        </p:txBody>
      </p:sp>
      <p:pic>
        <p:nvPicPr>
          <p:cNvPr id="8194" name="Picture 2">
            <a:extLst>
              <a:ext uri="{FF2B5EF4-FFF2-40B4-BE49-F238E27FC236}">
                <a16:creationId xmlns="" xmlns:a16="http://schemas.microsoft.com/office/drawing/2014/main" id="{098CB58C-2719-40BD-4AC4-6629ACE88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638"/>
            <a:ext cx="8610600" cy="673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674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Definition</a:t>
            </a:r>
          </a:p>
        </p:txBody>
      </p:sp>
      <p:sp>
        <p:nvSpPr>
          <p:cNvPr id="3" name="Content Placeholder 2"/>
          <p:cNvSpPr>
            <a:spLocks noGrp="1"/>
          </p:cNvSpPr>
          <p:nvPr>
            <p:ph idx="1"/>
          </p:nvPr>
        </p:nvSpPr>
        <p:spPr>
          <a:xfrm>
            <a:off x="152400" y="1219200"/>
            <a:ext cx="8763000" cy="5334000"/>
          </a:xfrm>
        </p:spPr>
        <p:txBody>
          <a:bodyPr>
            <a:normAutofit/>
          </a:bodyPr>
          <a:lstStyle/>
          <a:p>
            <a:pPr algn="just"/>
            <a:r>
              <a:rPr lang="en-US" sz="2800" spc="-250" dirty="0" smtClean="0">
                <a:latin typeface="Times New Roman"/>
                <a:cs typeface="Times New Roman"/>
              </a:rPr>
              <a:t>An</a:t>
            </a:r>
            <a:r>
              <a:rPr lang="en-US" sz="2800" spc="-55" dirty="0" smtClean="0">
                <a:latin typeface="Times New Roman"/>
                <a:cs typeface="Times New Roman"/>
              </a:rPr>
              <a:t> </a:t>
            </a:r>
            <a:r>
              <a:rPr lang="en-US" sz="2800" spc="-130" dirty="0">
                <a:solidFill>
                  <a:srgbClr val="FF0000"/>
                </a:solidFill>
                <a:latin typeface="Times New Roman"/>
                <a:cs typeface="Times New Roman"/>
              </a:rPr>
              <a:t>agent</a:t>
            </a:r>
            <a:r>
              <a:rPr lang="en-US" sz="2800" spc="-85" dirty="0">
                <a:solidFill>
                  <a:srgbClr val="FF0000"/>
                </a:solidFill>
                <a:latin typeface="Times New Roman"/>
                <a:cs typeface="Times New Roman"/>
              </a:rPr>
              <a:t> </a:t>
            </a:r>
            <a:r>
              <a:rPr lang="en-US" sz="2800" spc="-180" dirty="0">
                <a:latin typeface="Times New Roman"/>
                <a:cs typeface="Times New Roman"/>
              </a:rPr>
              <a:t>is</a:t>
            </a:r>
            <a:r>
              <a:rPr lang="en-US" sz="2800" spc="-90" dirty="0">
                <a:latin typeface="Times New Roman"/>
                <a:cs typeface="Times New Roman"/>
              </a:rPr>
              <a:t> </a:t>
            </a:r>
            <a:r>
              <a:rPr lang="en-US" sz="2800" spc="-160" dirty="0">
                <a:latin typeface="Times New Roman"/>
                <a:cs typeface="Times New Roman"/>
              </a:rPr>
              <a:t>anything</a:t>
            </a:r>
            <a:r>
              <a:rPr lang="en-US" sz="2800" spc="-80" dirty="0">
                <a:latin typeface="Times New Roman"/>
                <a:cs typeface="Times New Roman"/>
              </a:rPr>
              <a:t> </a:t>
            </a:r>
            <a:r>
              <a:rPr lang="en-US" sz="2800" spc="-85" dirty="0">
                <a:latin typeface="Times New Roman"/>
                <a:cs typeface="Times New Roman"/>
              </a:rPr>
              <a:t>that</a:t>
            </a:r>
            <a:r>
              <a:rPr lang="en-US" sz="2800" spc="-95" dirty="0">
                <a:latin typeface="Times New Roman"/>
                <a:cs typeface="Times New Roman"/>
              </a:rPr>
              <a:t> </a:t>
            </a:r>
            <a:r>
              <a:rPr lang="en-US" sz="2800" spc="-175" dirty="0">
                <a:latin typeface="Times New Roman"/>
                <a:cs typeface="Times New Roman"/>
              </a:rPr>
              <a:t>can</a:t>
            </a:r>
            <a:r>
              <a:rPr lang="en-US" sz="2800" spc="-50" dirty="0">
                <a:latin typeface="Times New Roman"/>
                <a:cs typeface="Times New Roman"/>
              </a:rPr>
              <a:t> </a:t>
            </a:r>
            <a:r>
              <a:rPr lang="en-US" sz="2800" spc="-145" dirty="0">
                <a:latin typeface="Times New Roman"/>
                <a:cs typeface="Times New Roman"/>
              </a:rPr>
              <a:t>be</a:t>
            </a:r>
            <a:r>
              <a:rPr lang="en-US" sz="2800" spc="-75" dirty="0">
                <a:latin typeface="Times New Roman"/>
                <a:cs typeface="Times New Roman"/>
              </a:rPr>
              <a:t> </a:t>
            </a:r>
            <a:r>
              <a:rPr lang="en-US" sz="2800" spc="-170" dirty="0">
                <a:latin typeface="Times New Roman"/>
                <a:cs typeface="Times New Roman"/>
              </a:rPr>
              <a:t>viewed</a:t>
            </a:r>
            <a:r>
              <a:rPr lang="en-US" sz="2800" spc="-75" dirty="0">
                <a:latin typeface="Times New Roman"/>
                <a:cs typeface="Times New Roman"/>
              </a:rPr>
              <a:t> </a:t>
            </a:r>
            <a:r>
              <a:rPr lang="en-US" sz="2800" spc="-215" dirty="0">
                <a:latin typeface="Times New Roman"/>
                <a:cs typeface="Times New Roman"/>
              </a:rPr>
              <a:t>as</a:t>
            </a:r>
            <a:r>
              <a:rPr lang="en-US" sz="2800" spc="-80" dirty="0">
                <a:latin typeface="Times New Roman"/>
                <a:cs typeface="Times New Roman"/>
              </a:rPr>
              <a:t> </a:t>
            </a:r>
            <a:r>
              <a:rPr lang="en-US" sz="2800" spc="-140" dirty="0">
                <a:solidFill>
                  <a:srgbClr val="FF0000"/>
                </a:solidFill>
                <a:latin typeface="Times New Roman"/>
                <a:cs typeface="Times New Roman"/>
              </a:rPr>
              <a:t>perceiving</a:t>
            </a:r>
            <a:r>
              <a:rPr lang="en-US" sz="2800" spc="-60" dirty="0">
                <a:solidFill>
                  <a:srgbClr val="FF0000"/>
                </a:solidFill>
                <a:latin typeface="Times New Roman"/>
                <a:cs typeface="Times New Roman"/>
              </a:rPr>
              <a:t> </a:t>
            </a:r>
            <a:r>
              <a:rPr lang="en-US" sz="2800" spc="-110" dirty="0">
                <a:latin typeface="Times New Roman"/>
                <a:cs typeface="Times New Roman"/>
              </a:rPr>
              <a:t>its </a:t>
            </a:r>
            <a:r>
              <a:rPr lang="en-US" sz="2800" spc="-685" dirty="0">
                <a:latin typeface="Times New Roman"/>
                <a:cs typeface="Times New Roman"/>
              </a:rPr>
              <a:t> </a:t>
            </a:r>
            <a:r>
              <a:rPr lang="en-US" sz="2800" spc="-114" dirty="0">
                <a:solidFill>
                  <a:srgbClr val="FF0000"/>
                </a:solidFill>
                <a:latin typeface="Times New Roman"/>
                <a:cs typeface="Times New Roman"/>
              </a:rPr>
              <a:t>environment</a:t>
            </a:r>
            <a:r>
              <a:rPr lang="en-US" sz="2800" spc="-65" dirty="0">
                <a:solidFill>
                  <a:srgbClr val="FF0000"/>
                </a:solidFill>
                <a:latin typeface="Times New Roman"/>
                <a:cs typeface="Times New Roman"/>
              </a:rPr>
              <a:t> </a:t>
            </a:r>
            <a:r>
              <a:rPr lang="en-US" sz="2800" spc="-114" dirty="0">
                <a:latin typeface="Times New Roman"/>
                <a:cs typeface="Times New Roman"/>
              </a:rPr>
              <a:t>through</a:t>
            </a:r>
            <a:r>
              <a:rPr lang="en-US" sz="2800" spc="-80" dirty="0">
                <a:latin typeface="Times New Roman"/>
                <a:cs typeface="Times New Roman"/>
              </a:rPr>
              <a:t> </a:t>
            </a:r>
            <a:r>
              <a:rPr lang="en-US" sz="2800" spc="-130" dirty="0">
                <a:solidFill>
                  <a:srgbClr val="FF0000"/>
                </a:solidFill>
                <a:latin typeface="Times New Roman"/>
                <a:cs typeface="Times New Roman"/>
              </a:rPr>
              <a:t>sensors</a:t>
            </a:r>
            <a:r>
              <a:rPr lang="en-US" sz="2800" spc="-85" dirty="0">
                <a:solidFill>
                  <a:srgbClr val="FF0000"/>
                </a:solidFill>
                <a:latin typeface="Times New Roman"/>
                <a:cs typeface="Times New Roman"/>
              </a:rPr>
              <a:t> </a:t>
            </a:r>
            <a:r>
              <a:rPr lang="en-US" sz="2800" spc="-160" dirty="0">
                <a:latin typeface="Times New Roman"/>
                <a:cs typeface="Times New Roman"/>
              </a:rPr>
              <a:t>and</a:t>
            </a:r>
            <a:r>
              <a:rPr lang="en-US" sz="2800" spc="-50" dirty="0">
                <a:latin typeface="Times New Roman"/>
                <a:cs typeface="Times New Roman"/>
              </a:rPr>
              <a:t> </a:t>
            </a:r>
            <a:r>
              <a:rPr lang="en-US" sz="2800" spc="-145" dirty="0">
                <a:solidFill>
                  <a:srgbClr val="FF0000"/>
                </a:solidFill>
                <a:latin typeface="Times New Roman"/>
                <a:cs typeface="Times New Roman"/>
              </a:rPr>
              <a:t>acting</a:t>
            </a:r>
            <a:r>
              <a:rPr lang="en-US" sz="2800" spc="-80" dirty="0">
                <a:solidFill>
                  <a:srgbClr val="FF0000"/>
                </a:solidFill>
                <a:latin typeface="Times New Roman"/>
                <a:cs typeface="Times New Roman"/>
              </a:rPr>
              <a:t> </a:t>
            </a:r>
            <a:r>
              <a:rPr lang="en-US" sz="2800" spc="-120" dirty="0">
                <a:latin typeface="Times New Roman"/>
                <a:cs typeface="Times New Roman"/>
              </a:rPr>
              <a:t>upon</a:t>
            </a:r>
            <a:r>
              <a:rPr lang="en-US" sz="2800" spc="-80" dirty="0">
                <a:latin typeface="Times New Roman"/>
                <a:cs typeface="Times New Roman"/>
              </a:rPr>
              <a:t> </a:t>
            </a:r>
            <a:r>
              <a:rPr lang="en-US" sz="2800" spc="-85" dirty="0">
                <a:latin typeface="Times New Roman"/>
                <a:cs typeface="Times New Roman"/>
              </a:rPr>
              <a:t>that </a:t>
            </a:r>
            <a:r>
              <a:rPr lang="en-US" sz="2800" spc="-80" dirty="0">
                <a:latin typeface="Times New Roman"/>
                <a:cs typeface="Times New Roman"/>
              </a:rPr>
              <a:t> </a:t>
            </a:r>
            <a:r>
              <a:rPr lang="en-US" sz="2800" spc="-100" dirty="0">
                <a:latin typeface="Times New Roman"/>
                <a:cs typeface="Times New Roman"/>
              </a:rPr>
              <a:t>e</a:t>
            </a:r>
            <a:r>
              <a:rPr lang="en-US" sz="2800" spc="-175" dirty="0">
                <a:latin typeface="Times New Roman"/>
                <a:cs typeface="Times New Roman"/>
              </a:rPr>
              <a:t>n</a:t>
            </a:r>
            <a:r>
              <a:rPr lang="en-US" sz="2800" spc="-254" dirty="0">
                <a:latin typeface="Times New Roman"/>
                <a:cs typeface="Times New Roman"/>
              </a:rPr>
              <a:t>v</a:t>
            </a:r>
            <a:r>
              <a:rPr lang="en-US" sz="2800" spc="-140" dirty="0">
                <a:latin typeface="Times New Roman"/>
                <a:cs typeface="Times New Roman"/>
              </a:rPr>
              <a:t>i</a:t>
            </a:r>
            <a:r>
              <a:rPr lang="en-US" sz="2800" spc="-10" dirty="0">
                <a:latin typeface="Times New Roman"/>
                <a:cs typeface="Times New Roman"/>
              </a:rPr>
              <a:t>r</a:t>
            </a:r>
            <a:r>
              <a:rPr lang="en-US" sz="2800" spc="-114" dirty="0">
                <a:latin typeface="Times New Roman"/>
                <a:cs typeface="Times New Roman"/>
              </a:rPr>
              <a:t>on</a:t>
            </a:r>
            <a:r>
              <a:rPr lang="en-US" sz="2800" spc="-170" dirty="0">
                <a:latin typeface="Times New Roman"/>
                <a:cs typeface="Times New Roman"/>
              </a:rPr>
              <a:t>m</a:t>
            </a:r>
            <a:r>
              <a:rPr lang="en-US" sz="2800" spc="-100" dirty="0">
                <a:latin typeface="Times New Roman"/>
                <a:cs typeface="Times New Roman"/>
              </a:rPr>
              <a:t>e</a:t>
            </a:r>
            <a:r>
              <a:rPr lang="en-US" sz="2800" spc="-114" dirty="0">
                <a:latin typeface="Times New Roman"/>
                <a:cs typeface="Times New Roman"/>
              </a:rPr>
              <a:t>n</a:t>
            </a:r>
            <a:r>
              <a:rPr lang="en-US" sz="2800" spc="35" dirty="0">
                <a:latin typeface="Times New Roman"/>
                <a:cs typeface="Times New Roman"/>
              </a:rPr>
              <a:t>t</a:t>
            </a:r>
            <a:r>
              <a:rPr lang="en-US" sz="2800" spc="-65" dirty="0">
                <a:latin typeface="Times New Roman"/>
                <a:cs typeface="Times New Roman"/>
              </a:rPr>
              <a:t> </a:t>
            </a:r>
            <a:r>
              <a:rPr lang="en-US" sz="2800" spc="25" dirty="0">
                <a:latin typeface="Times New Roman"/>
                <a:cs typeface="Times New Roman"/>
              </a:rPr>
              <a:t>t</a:t>
            </a:r>
            <a:r>
              <a:rPr lang="en-US" sz="2800" spc="-175" dirty="0">
                <a:latin typeface="Times New Roman"/>
                <a:cs typeface="Times New Roman"/>
              </a:rPr>
              <a:t>h</a:t>
            </a:r>
            <a:r>
              <a:rPr lang="en-US" sz="2800" spc="-10" dirty="0">
                <a:latin typeface="Times New Roman"/>
                <a:cs typeface="Times New Roman"/>
              </a:rPr>
              <a:t>r</a:t>
            </a:r>
            <a:r>
              <a:rPr lang="en-US" sz="2800" spc="-114" dirty="0">
                <a:latin typeface="Times New Roman"/>
                <a:cs typeface="Times New Roman"/>
              </a:rPr>
              <a:t>ou</a:t>
            </a:r>
            <a:r>
              <a:rPr lang="en-US" sz="2800" spc="-229" dirty="0">
                <a:latin typeface="Times New Roman"/>
                <a:cs typeface="Times New Roman"/>
              </a:rPr>
              <a:t>g</a:t>
            </a:r>
            <a:r>
              <a:rPr lang="en-US" sz="2800" spc="-180" dirty="0">
                <a:latin typeface="Times New Roman"/>
                <a:cs typeface="Times New Roman"/>
              </a:rPr>
              <a:t>h</a:t>
            </a:r>
            <a:r>
              <a:rPr lang="en-US" sz="2800" spc="-80" dirty="0">
                <a:latin typeface="Times New Roman"/>
                <a:cs typeface="Times New Roman"/>
              </a:rPr>
              <a:t> </a:t>
            </a:r>
            <a:r>
              <a:rPr lang="en-US" sz="2800" spc="-240" dirty="0" smtClean="0">
                <a:solidFill>
                  <a:srgbClr val="FF0000"/>
                </a:solidFill>
                <a:latin typeface="Times New Roman"/>
                <a:cs typeface="Times New Roman"/>
              </a:rPr>
              <a:t>a</a:t>
            </a:r>
            <a:r>
              <a:rPr lang="en-US" sz="2800" spc="-160" dirty="0" smtClean="0">
                <a:solidFill>
                  <a:srgbClr val="FF0000"/>
                </a:solidFill>
                <a:latin typeface="Times New Roman"/>
                <a:cs typeface="Times New Roman"/>
              </a:rPr>
              <a:t>c</a:t>
            </a:r>
            <a:r>
              <a:rPr lang="en-US" sz="2800" spc="25" dirty="0" smtClean="0">
                <a:solidFill>
                  <a:srgbClr val="FF0000"/>
                </a:solidFill>
                <a:latin typeface="Times New Roman"/>
                <a:cs typeface="Times New Roman"/>
              </a:rPr>
              <a:t>t</a:t>
            </a:r>
            <a:r>
              <a:rPr lang="en-US" sz="2800" spc="-114" dirty="0" smtClean="0">
                <a:solidFill>
                  <a:srgbClr val="FF0000"/>
                </a:solidFill>
                <a:latin typeface="Times New Roman"/>
                <a:cs typeface="Times New Roman"/>
              </a:rPr>
              <a:t>u</a:t>
            </a:r>
            <a:r>
              <a:rPr lang="en-US" sz="2800" spc="-240" dirty="0" smtClean="0">
                <a:solidFill>
                  <a:srgbClr val="FF0000"/>
                </a:solidFill>
                <a:latin typeface="Times New Roman"/>
                <a:cs typeface="Times New Roman"/>
              </a:rPr>
              <a:t>a</a:t>
            </a:r>
            <a:r>
              <a:rPr lang="en-US" sz="2800" spc="25" dirty="0" smtClean="0">
                <a:solidFill>
                  <a:srgbClr val="FF0000"/>
                </a:solidFill>
                <a:latin typeface="Times New Roman"/>
                <a:cs typeface="Times New Roman"/>
              </a:rPr>
              <a:t>t</a:t>
            </a:r>
            <a:r>
              <a:rPr lang="en-US" sz="2800" spc="-114" dirty="0" smtClean="0">
                <a:solidFill>
                  <a:srgbClr val="FF0000"/>
                </a:solidFill>
                <a:latin typeface="Times New Roman"/>
                <a:cs typeface="Times New Roman"/>
              </a:rPr>
              <a:t>o</a:t>
            </a:r>
            <a:r>
              <a:rPr lang="en-US" sz="2800" spc="70" dirty="0" smtClean="0">
                <a:solidFill>
                  <a:srgbClr val="FF0000"/>
                </a:solidFill>
                <a:latin typeface="Times New Roman"/>
                <a:cs typeface="Times New Roman"/>
              </a:rPr>
              <a:t>r</a:t>
            </a:r>
            <a:r>
              <a:rPr lang="en-US" sz="2800" spc="-215" dirty="0" smtClean="0">
                <a:solidFill>
                  <a:srgbClr val="FF0000"/>
                </a:solidFill>
                <a:latin typeface="Times New Roman"/>
                <a:cs typeface="Times New Roman"/>
              </a:rPr>
              <a:t>s</a:t>
            </a:r>
            <a:r>
              <a:rPr lang="en-US" sz="2800" dirty="0" smtClean="0">
                <a:latin typeface="Times New Roman"/>
                <a:cs typeface="Times New Roman"/>
              </a:rPr>
              <a:t>.</a:t>
            </a:r>
            <a:endParaRPr lang="en-US" sz="2800" dirty="0">
              <a:latin typeface="Times New Roman" pitchFamily="18" charset="0"/>
              <a:ea typeface="ＭＳ Ｐゴシック" charset="-128"/>
              <a:cs typeface="Times New Roman" pitchFamily="18" charset="0"/>
            </a:endParaRPr>
          </a:p>
          <a:p>
            <a:pPr algn="just"/>
            <a:endParaRPr lang="en-US" sz="2800" dirty="0">
              <a:latin typeface="Times New Roman" pitchFamily="18" charset="0"/>
              <a:ea typeface="ＭＳ Ｐゴシック" charset="-128"/>
              <a:cs typeface="Times New Roman" pitchFamily="18" charset="0"/>
            </a:endParaRPr>
          </a:p>
          <a:p>
            <a:pPr lvl="2" algn="just">
              <a:buNone/>
            </a:pPr>
            <a:r>
              <a:rPr lang="en-US" sz="2000" dirty="0">
                <a:latin typeface="Times New Roman" pitchFamily="18" charset="0"/>
                <a:ea typeface="ＭＳ Ｐゴシック" charset="-128"/>
                <a:cs typeface="Times New Roman" pitchFamily="18" charset="0"/>
              </a:rPr>
              <a:t> 		</a:t>
            </a:r>
            <a:r>
              <a:rPr lang="en-US" sz="2600" b="1" dirty="0">
                <a:latin typeface="Times New Roman" pitchFamily="18" charset="0"/>
                <a:ea typeface="ＭＳ Ｐゴシック" charset="-128"/>
                <a:cs typeface="Times New Roman" pitchFamily="18" charset="0"/>
              </a:rPr>
              <a:t>Agent = Architecture+ </a:t>
            </a:r>
            <a:r>
              <a:rPr lang="en-US" sz="2600" b="1" dirty="0" smtClean="0">
                <a:latin typeface="Times New Roman" pitchFamily="18" charset="0"/>
                <a:ea typeface="ＭＳ Ｐゴシック" charset="-128"/>
                <a:cs typeface="Times New Roman" pitchFamily="18" charset="0"/>
              </a:rPr>
              <a:t>Program</a:t>
            </a:r>
            <a:endParaRPr lang="en-US" sz="2600" b="1" dirty="0">
              <a:latin typeface="Times New Roman" pitchFamily="18" charset="0"/>
              <a:ea typeface="ＭＳ Ｐゴシック" charset="-128"/>
              <a:cs typeface="Times New Roman" pitchFamily="18" charset="0"/>
            </a:endParaRPr>
          </a:p>
          <a:p>
            <a:pPr lvl="2" algn="just">
              <a:buNone/>
            </a:pPr>
            <a:r>
              <a:rPr lang="en-US" sz="2600" b="1" dirty="0">
                <a:latin typeface="Times New Roman" pitchFamily="18" charset="0"/>
                <a:ea typeface="ＭＳ Ｐゴシック" charset="-128"/>
                <a:cs typeface="Times New Roman" pitchFamily="18" charset="0"/>
              </a:rPr>
              <a:t> </a:t>
            </a:r>
            <a:r>
              <a:rPr lang="en-US" dirty="0">
                <a:latin typeface="Times New Roman" pitchFamily="18" charset="0"/>
                <a:cs typeface="Times New Roman" pitchFamily="18" charset="0"/>
              </a:rPr>
              <a:t>Architecture = the machinery that an agent executes on</a:t>
            </a:r>
          </a:p>
          <a:p>
            <a:pPr lvl="2" algn="just">
              <a:buNone/>
            </a:pPr>
            <a:r>
              <a:rPr lang="en-US" dirty="0">
                <a:latin typeface="Times New Roman" pitchFamily="18" charset="0"/>
                <a:cs typeface="Times New Roman" pitchFamily="18" charset="0"/>
              </a:rPr>
              <a:t>Agent Program = an </a:t>
            </a:r>
            <a:r>
              <a:rPr lang="en-US" dirty="0" smtClean="0">
                <a:latin typeface="Times New Roman" pitchFamily="18" charset="0"/>
                <a:cs typeface="Times New Roman" pitchFamily="18" charset="0"/>
              </a:rPr>
              <a:t>implementation </a:t>
            </a:r>
            <a:r>
              <a:rPr lang="en-US" dirty="0">
                <a:latin typeface="Times New Roman" pitchFamily="18" charset="0"/>
                <a:cs typeface="Times New Roman" pitchFamily="18" charset="0"/>
              </a:rPr>
              <a:t>of an agent function.</a:t>
            </a:r>
          </a:p>
          <a:p>
            <a:pPr marL="285115" indent="-273050">
              <a:spcBef>
                <a:spcPts val="459"/>
              </a:spcBef>
              <a:buClr>
                <a:srgbClr val="D34816"/>
              </a:buClr>
              <a:buSzPct val="84615"/>
              <a:buFont typeface="Arial MT"/>
              <a:buChar char="•"/>
              <a:tabLst>
                <a:tab pos="285115" algn="l"/>
                <a:tab pos="285750" algn="l"/>
              </a:tabLst>
            </a:pPr>
            <a:r>
              <a:rPr lang="en-US" sz="2600" spc="-130" dirty="0">
                <a:latin typeface="Times New Roman"/>
                <a:cs typeface="Times New Roman"/>
              </a:rPr>
              <a:t>The</a:t>
            </a:r>
            <a:r>
              <a:rPr lang="en-US" sz="2600" spc="-75" dirty="0">
                <a:latin typeface="Times New Roman"/>
                <a:cs typeface="Times New Roman"/>
              </a:rPr>
              <a:t> </a:t>
            </a:r>
            <a:r>
              <a:rPr lang="en-US" sz="2600" spc="-125" dirty="0">
                <a:solidFill>
                  <a:srgbClr val="FF0000"/>
                </a:solidFill>
                <a:latin typeface="Times New Roman"/>
                <a:cs typeface="Times New Roman"/>
              </a:rPr>
              <a:t>agent</a:t>
            </a:r>
            <a:r>
              <a:rPr lang="en-US" sz="2600" spc="-55" dirty="0">
                <a:solidFill>
                  <a:srgbClr val="FF0000"/>
                </a:solidFill>
                <a:latin typeface="Times New Roman"/>
                <a:cs typeface="Times New Roman"/>
              </a:rPr>
              <a:t> </a:t>
            </a:r>
            <a:r>
              <a:rPr lang="en-US" sz="2600" spc="-114" dirty="0">
                <a:solidFill>
                  <a:srgbClr val="FF0000"/>
                </a:solidFill>
                <a:latin typeface="Times New Roman"/>
                <a:cs typeface="Times New Roman"/>
              </a:rPr>
              <a:t>function</a:t>
            </a:r>
            <a:r>
              <a:rPr lang="en-US" sz="2600" spc="-50" dirty="0">
                <a:solidFill>
                  <a:srgbClr val="FF0000"/>
                </a:solidFill>
                <a:latin typeface="Times New Roman"/>
                <a:cs typeface="Times New Roman"/>
              </a:rPr>
              <a:t> </a:t>
            </a:r>
            <a:r>
              <a:rPr lang="en-US" sz="2600" spc="-170" dirty="0">
                <a:latin typeface="Times New Roman"/>
                <a:cs typeface="Times New Roman"/>
              </a:rPr>
              <a:t>maps</a:t>
            </a:r>
            <a:r>
              <a:rPr lang="en-US" sz="2600" spc="-55" dirty="0">
                <a:latin typeface="Times New Roman"/>
                <a:cs typeface="Times New Roman"/>
              </a:rPr>
              <a:t> </a:t>
            </a:r>
            <a:r>
              <a:rPr lang="en-US" sz="2600" spc="-114" dirty="0">
                <a:latin typeface="Times New Roman"/>
                <a:cs typeface="Times New Roman"/>
              </a:rPr>
              <a:t>from</a:t>
            </a:r>
            <a:r>
              <a:rPr lang="en-US" sz="2600" spc="-80" dirty="0">
                <a:latin typeface="Times New Roman"/>
                <a:cs typeface="Times New Roman"/>
              </a:rPr>
              <a:t> </a:t>
            </a:r>
            <a:r>
              <a:rPr lang="en-US" sz="2600" spc="-75" dirty="0">
                <a:latin typeface="Times New Roman"/>
                <a:cs typeface="Times New Roman"/>
              </a:rPr>
              <a:t>percept</a:t>
            </a:r>
            <a:r>
              <a:rPr lang="en-US" sz="2600" spc="-55" dirty="0">
                <a:latin typeface="Times New Roman"/>
                <a:cs typeface="Times New Roman"/>
              </a:rPr>
              <a:t> </a:t>
            </a:r>
            <a:r>
              <a:rPr lang="en-US" sz="2600" spc="-105" dirty="0">
                <a:latin typeface="Times New Roman"/>
                <a:cs typeface="Times New Roman"/>
              </a:rPr>
              <a:t>histories</a:t>
            </a:r>
            <a:r>
              <a:rPr lang="en-US" sz="2600" spc="-80" dirty="0">
                <a:latin typeface="Times New Roman"/>
                <a:cs typeface="Times New Roman"/>
              </a:rPr>
              <a:t> </a:t>
            </a:r>
            <a:r>
              <a:rPr lang="en-US" sz="2600" spc="-40" dirty="0">
                <a:latin typeface="Times New Roman"/>
                <a:cs typeface="Times New Roman"/>
              </a:rPr>
              <a:t>to</a:t>
            </a:r>
            <a:r>
              <a:rPr lang="en-US" sz="2600" spc="-45" dirty="0">
                <a:latin typeface="Times New Roman"/>
                <a:cs typeface="Times New Roman"/>
              </a:rPr>
              <a:t> </a:t>
            </a:r>
            <a:r>
              <a:rPr lang="en-US" sz="2600" spc="-110" dirty="0">
                <a:latin typeface="Times New Roman"/>
                <a:cs typeface="Times New Roman"/>
              </a:rPr>
              <a:t>actions:</a:t>
            </a:r>
            <a:endParaRPr lang="en-US" sz="2600" dirty="0">
              <a:latin typeface="Times New Roman"/>
              <a:cs typeface="Times New Roman"/>
            </a:endParaRPr>
          </a:p>
          <a:p>
            <a:pPr marL="3127375" indent="0">
              <a:lnSpc>
                <a:spcPct val="100000"/>
              </a:lnSpc>
              <a:spcBef>
                <a:spcPts val="359"/>
              </a:spcBef>
              <a:buNone/>
            </a:pPr>
            <a:r>
              <a:rPr lang="en-US" sz="2600" spc="-195" dirty="0">
                <a:latin typeface="Times New Roman"/>
                <a:cs typeface="Times New Roman"/>
              </a:rPr>
              <a:t>[</a:t>
            </a:r>
            <a:r>
              <a:rPr lang="en-US" sz="2600" i="1" spc="-105" dirty="0">
                <a:latin typeface="Times New Roman"/>
                <a:cs typeface="Times New Roman"/>
              </a:rPr>
              <a:t>f</a:t>
            </a:r>
            <a:r>
              <a:rPr lang="en-US" sz="2600" spc="35" dirty="0">
                <a:latin typeface="Times New Roman"/>
                <a:cs typeface="Times New Roman"/>
              </a:rPr>
              <a:t>:</a:t>
            </a:r>
            <a:r>
              <a:rPr lang="en-US" sz="2600" spc="-165" dirty="0">
                <a:latin typeface="Times New Roman"/>
                <a:cs typeface="Times New Roman"/>
              </a:rPr>
              <a:t> </a:t>
            </a:r>
            <a:r>
              <a:rPr lang="en-US" sz="2600" i="1" spc="-45" dirty="0">
                <a:latin typeface="Cambria"/>
                <a:cs typeface="Cambria"/>
              </a:rPr>
              <a:t>P</a:t>
            </a:r>
            <a:r>
              <a:rPr lang="en-US" sz="2600" i="1" spc="10" dirty="0">
                <a:latin typeface="Cambria"/>
                <a:cs typeface="Cambria"/>
              </a:rPr>
              <a:t>*</a:t>
            </a:r>
            <a:r>
              <a:rPr lang="en-US" sz="2600" i="1" spc="-5" dirty="0">
                <a:latin typeface="Cambria"/>
                <a:cs typeface="Cambria"/>
              </a:rPr>
              <a:t> </a:t>
            </a:r>
            <a:r>
              <a:rPr lang="en-US" sz="2600" dirty="0">
                <a:latin typeface="Wingdings"/>
                <a:cs typeface="Wingdings"/>
              </a:rPr>
              <a:t></a:t>
            </a:r>
            <a:r>
              <a:rPr lang="en-US" sz="2600" spc="-60" dirty="0">
                <a:latin typeface="Times New Roman"/>
                <a:cs typeface="Times New Roman"/>
              </a:rPr>
              <a:t> </a:t>
            </a:r>
            <a:r>
              <a:rPr lang="en-US" sz="2600" i="1" spc="90" dirty="0">
                <a:latin typeface="Cambria"/>
                <a:cs typeface="Cambria"/>
              </a:rPr>
              <a:t>A</a:t>
            </a:r>
            <a:r>
              <a:rPr lang="en-US" sz="2600" spc="-190" dirty="0" smtClean="0">
                <a:latin typeface="Times New Roman"/>
                <a:cs typeface="Times New Roman"/>
              </a:rPr>
              <a:t>]</a:t>
            </a:r>
            <a:endParaRPr lang="en-US" sz="3150" dirty="0">
              <a:latin typeface="Times New Roman"/>
              <a:cs typeface="Times New Roman"/>
            </a:endParaRPr>
          </a:p>
          <a:p>
            <a:pPr marL="285115" indent="-273050">
              <a:buClr>
                <a:srgbClr val="D34816"/>
              </a:buClr>
              <a:buSzPct val="84615"/>
              <a:buFont typeface="Arial MT"/>
              <a:buChar char="•"/>
              <a:tabLst>
                <a:tab pos="285115" algn="l"/>
                <a:tab pos="285750" algn="l"/>
              </a:tabLst>
            </a:pPr>
            <a:r>
              <a:rPr lang="en-US" sz="2600" spc="-130" dirty="0">
                <a:latin typeface="Times New Roman"/>
                <a:cs typeface="Times New Roman"/>
              </a:rPr>
              <a:t>The</a:t>
            </a:r>
            <a:r>
              <a:rPr lang="en-US" sz="2600" spc="-75" dirty="0">
                <a:latin typeface="Times New Roman"/>
                <a:cs typeface="Times New Roman"/>
              </a:rPr>
              <a:t> </a:t>
            </a:r>
            <a:r>
              <a:rPr lang="en-US" sz="2600" spc="-125" dirty="0">
                <a:solidFill>
                  <a:srgbClr val="FF0000"/>
                </a:solidFill>
                <a:latin typeface="Times New Roman"/>
                <a:cs typeface="Times New Roman"/>
              </a:rPr>
              <a:t>agent</a:t>
            </a:r>
            <a:r>
              <a:rPr lang="en-US" sz="2600" spc="-60" dirty="0">
                <a:solidFill>
                  <a:srgbClr val="FF0000"/>
                </a:solidFill>
                <a:latin typeface="Times New Roman"/>
                <a:cs typeface="Times New Roman"/>
              </a:rPr>
              <a:t> </a:t>
            </a:r>
            <a:r>
              <a:rPr lang="en-US" sz="2600" spc="-105" dirty="0">
                <a:solidFill>
                  <a:srgbClr val="FF0000"/>
                </a:solidFill>
                <a:latin typeface="Times New Roman"/>
                <a:cs typeface="Times New Roman"/>
              </a:rPr>
              <a:t>program</a:t>
            </a:r>
            <a:r>
              <a:rPr lang="en-US" sz="2600" spc="-40" dirty="0">
                <a:solidFill>
                  <a:srgbClr val="FF0000"/>
                </a:solidFill>
                <a:latin typeface="Times New Roman"/>
                <a:cs typeface="Times New Roman"/>
              </a:rPr>
              <a:t> </a:t>
            </a:r>
            <a:r>
              <a:rPr lang="en-US" sz="2600" spc="-85" dirty="0">
                <a:latin typeface="Times New Roman"/>
                <a:cs typeface="Times New Roman"/>
              </a:rPr>
              <a:t>runs</a:t>
            </a:r>
            <a:r>
              <a:rPr lang="en-US" sz="2600" spc="-60" dirty="0">
                <a:latin typeface="Times New Roman"/>
                <a:cs typeface="Times New Roman"/>
              </a:rPr>
              <a:t> </a:t>
            </a:r>
            <a:r>
              <a:rPr lang="en-US" sz="2600" spc="-105" dirty="0">
                <a:latin typeface="Times New Roman"/>
                <a:cs typeface="Times New Roman"/>
              </a:rPr>
              <a:t>on</a:t>
            </a:r>
            <a:r>
              <a:rPr lang="en-US" sz="2600" spc="-75" dirty="0">
                <a:latin typeface="Times New Roman"/>
                <a:cs typeface="Times New Roman"/>
              </a:rPr>
              <a:t> the</a:t>
            </a:r>
            <a:r>
              <a:rPr lang="en-US" sz="2600" spc="-65" dirty="0">
                <a:latin typeface="Times New Roman"/>
                <a:cs typeface="Times New Roman"/>
              </a:rPr>
              <a:t> </a:t>
            </a:r>
            <a:r>
              <a:rPr lang="en-US" sz="2600" spc="-170" dirty="0">
                <a:latin typeface="Times New Roman"/>
                <a:cs typeface="Times New Roman"/>
              </a:rPr>
              <a:t>physical</a:t>
            </a:r>
            <a:r>
              <a:rPr lang="en-US" sz="2600" spc="-70" dirty="0">
                <a:latin typeface="Times New Roman"/>
                <a:cs typeface="Times New Roman"/>
              </a:rPr>
              <a:t> </a:t>
            </a:r>
            <a:r>
              <a:rPr lang="en-US" sz="2600" spc="-85" dirty="0">
                <a:solidFill>
                  <a:srgbClr val="FF0000"/>
                </a:solidFill>
                <a:latin typeface="Times New Roman"/>
                <a:cs typeface="Times New Roman"/>
              </a:rPr>
              <a:t>architecture</a:t>
            </a:r>
            <a:r>
              <a:rPr lang="en-US" sz="2600" spc="-45" dirty="0">
                <a:solidFill>
                  <a:srgbClr val="FF0000"/>
                </a:solidFill>
                <a:latin typeface="Times New Roman"/>
                <a:cs typeface="Times New Roman"/>
              </a:rPr>
              <a:t> </a:t>
            </a:r>
            <a:r>
              <a:rPr lang="en-US" sz="2600" spc="-40" dirty="0">
                <a:latin typeface="Times New Roman"/>
                <a:cs typeface="Times New Roman"/>
              </a:rPr>
              <a:t>to</a:t>
            </a:r>
            <a:r>
              <a:rPr lang="en-US" sz="2600" spc="-75" dirty="0">
                <a:latin typeface="Times New Roman"/>
                <a:cs typeface="Times New Roman"/>
              </a:rPr>
              <a:t> </a:t>
            </a:r>
            <a:r>
              <a:rPr lang="en-US" sz="2600" spc="-100" dirty="0">
                <a:latin typeface="Times New Roman"/>
                <a:cs typeface="Times New Roman"/>
              </a:rPr>
              <a:t>produce</a:t>
            </a:r>
            <a:r>
              <a:rPr lang="en-US" sz="2600" spc="-75" dirty="0">
                <a:latin typeface="Times New Roman"/>
                <a:cs typeface="Times New Roman"/>
              </a:rPr>
              <a:t> </a:t>
            </a:r>
            <a:r>
              <a:rPr lang="en-US" sz="2600" i="1" spc="-100" dirty="0">
                <a:latin typeface="Times New Roman"/>
                <a:cs typeface="Times New Roman"/>
              </a:rPr>
              <a:t>f</a:t>
            </a:r>
            <a:endParaRPr lang="en-US" sz="2600" dirty="0">
              <a:latin typeface="Times New Roman"/>
              <a:cs typeface="Times New Roman"/>
            </a:endParaRPr>
          </a:p>
          <a:p>
            <a:pPr lvl="2" algn="just">
              <a:buNone/>
            </a:pPr>
            <a:endParaRPr lang="en-US" sz="2600" b="1" dirty="0">
              <a:latin typeface="Times New Roman" pitchFamily="18" charset="0"/>
              <a:ea typeface="ＭＳ Ｐゴシック" charset="-128"/>
              <a:cs typeface="Times New Roman" pitchFamily="18" charset="0"/>
            </a:endParaRPr>
          </a:p>
          <a:p>
            <a:pPr algn="just"/>
            <a:endParaRPr lang="en-US" sz="2800" dirty="0">
              <a:latin typeface="Times New Roman" pitchFamily="18" charset="0"/>
              <a:ea typeface="ＭＳ Ｐゴシック" charset="-128"/>
              <a:cs typeface="Times New Roman" pitchFamily="18" charset="0"/>
            </a:endParaRPr>
          </a:p>
          <a:p>
            <a:pPr lvl="1" algn="just">
              <a:lnSpc>
                <a:spcPct val="80000"/>
              </a:lnSpc>
              <a:buNone/>
            </a:pPr>
            <a:endParaRPr lang="en-US" sz="2400" dirty="0">
              <a:latin typeface="Times New Roman" pitchFamily="18" charset="0"/>
              <a:cs typeface="Times New Roman" pitchFamily="18" charset="0"/>
            </a:endParaRPr>
          </a:p>
          <a:p>
            <a:pPr algn="just"/>
            <a:endParaRPr lang="en-US" sz="2800" dirty="0">
              <a:latin typeface="Times New Roman" pitchFamily="18" charset="0"/>
              <a:ea typeface="ＭＳ Ｐゴシック" charset="-128"/>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B8A835-348D-9AC7-E14B-4B67E3E2F8D9}"/>
              </a:ext>
            </a:extLst>
          </p:cNvPr>
          <p:cNvSpPr>
            <a:spLocks noGrp="1"/>
          </p:cNvSpPr>
          <p:nvPr>
            <p:ph type="title"/>
          </p:nvPr>
        </p:nvSpPr>
        <p:spPr/>
        <p:txBody>
          <a:bodyPr/>
          <a:lstStyle/>
          <a:p>
            <a:endParaRPr lang="en-IN"/>
          </a:p>
        </p:txBody>
      </p:sp>
      <p:pic>
        <p:nvPicPr>
          <p:cNvPr id="7170" name="Picture 2">
            <a:extLst>
              <a:ext uri="{FF2B5EF4-FFF2-40B4-BE49-F238E27FC236}">
                <a16:creationId xmlns="" xmlns:a16="http://schemas.microsoft.com/office/drawing/2014/main" id="{6F27F3FC-3E02-D6D6-123D-F1CE12AF57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1" y="76200"/>
            <a:ext cx="4038599" cy="58318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 xmlns:a16="http://schemas.microsoft.com/office/drawing/2014/main" id="{E2C3F71A-1FEF-3E0C-DA45-82BCB2903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798" y="274638"/>
            <a:ext cx="4191001" cy="5641974"/>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4"/>
          <p:cNvSpPr txBox="1"/>
          <p:nvPr/>
        </p:nvSpPr>
        <p:spPr>
          <a:xfrm>
            <a:off x="275231" y="5916612"/>
            <a:ext cx="1101725" cy="635000"/>
          </a:xfrm>
          <a:prstGeom prst="rect">
            <a:avLst/>
          </a:prstGeom>
        </p:spPr>
        <p:txBody>
          <a:bodyPr vert="horz" wrap="square" lIns="0" tIns="43180" rIns="0" bIns="0" rtlCol="0">
            <a:spAutoFit/>
          </a:bodyPr>
          <a:lstStyle/>
          <a:p>
            <a:pPr algn="ctr">
              <a:lnSpc>
                <a:spcPct val="100000"/>
              </a:lnSpc>
              <a:spcBef>
                <a:spcPts val="340"/>
              </a:spcBef>
            </a:pPr>
            <a:r>
              <a:rPr sz="1800" b="1" spc="-10" dirty="0">
                <a:latin typeface="Calibri"/>
                <a:cs typeface="Calibri"/>
              </a:rPr>
              <a:t>Cross</a:t>
            </a:r>
            <a:r>
              <a:rPr sz="1800" b="1" spc="-60" dirty="0">
                <a:latin typeface="Calibri"/>
                <a:cs typeface="Calibri"/>
              </a:rPr>
              <a:t> </a:t>
            </a:r>
            <a:r>
              <a:rPr sz="1800" b="1" spc="-30" dirty="0">
                <a:latin typeface="Calibri"/>
                <a:cs typeface="Calibri"/>
              </a:rPr>
              <a:t>Word</a:t>
            </a:r>
            <a:endParaRPr sz="1800" dirty="0">
              <a:latin typeface="Calibri"/>
              <a:cs typeface="Calibri"/>
            </a:endParaRPr>
          </a:p>
          <a:p>
            <a:pPr marR="26034" algn="ctr">
              <a:lnSpc>
                <a:spcPct val="100000"/>
              </a:lnSpc>
              <a:spcBef>
                <a:spcPts val="235"/>
              </a:spcBef>
            </a:pPr>
            <a:r>
              <a:rPr sz="1800" spc="-5" dirty="0">
                <a:latin typeface="Calibri"/>
                <a:cs typeface="Calibri"/>
              </a:rPr>
              <a:t>Fully</a:t>
            </a:r>
            <a:endParaRPr sz="1800" dirty="0">
              <a:latin typeface="Calibri"/>
              <a:cs typeface="Calibri"/>
            </a:endParaRPr>
          </a:p>
        </p:txBody>
      </p:sp>
      <p:sp>
        <p:nvSpPr>
          <p:cNvPr id="6" name="object 5"/>
          <p:cNvSpPr txBox="1"/>
          <p:nvPr/>
        </p:nvSpPr>
        <p:spPr>
          <a:xfrm>
            <a:off x="5608456" y="5916612"/>
            <a:ext cx="1718945" cy="635000"/>
          </a:xfrm>
          <a:prstGeom prst="rect">
            <a:avLst/>
          </a:prstGeom>
        </p:spPr>
        <p:txBody>
          <a:bodyPr vert="horz" wrap="square" lIns="0" tIns="43180" rIns="0" bIns="0" rtlCol="0">
            <a:spAutoFit/>
          </a:bodyPr>
          <a:lstStyle/>
          <a:p>
            <a:pPr algn="ctr">
              <a:lnSpc>
                <a:spcPct val="100000"/>
              </a:lnSpc>
              <a:spcBef>
                <a:spcPts val="340"/>
              </a:spcBef>
            </a:pPr>
            <a:r>
              <a:rPr sz="1800" b="1" spc="-15" dirty="0">
                <a:latin typeface="Calibri"/>
                <a:cs typeface="Calibri"/>
              </a:rPr>
              <a:t>Part </a:t>
            </a:r>
            <a:r>
              <a:rPr sz="1800" b="1" dirty="0">
                <a:latin typeface="Calibri"/>
                <a:cs typeface="Calibri"/>
              </a:rPr>
              <a:t>picking</a:t>
            </a:r>
            <a:r>
              <a:rPr sz="1800" b="1" spc="-45" dirty="0">
                <a:latin typeface="Calibri"/>
                <a:cs typeface="Calibri"/>
              </a:rPr>
              <a:t> </a:t>
            </a:r>
            <a:r>
              <a:rPr sz="1800" b="1" spc="-10" dirty="0">
                <a:latin typeface="Calibri"/>
                <a:cs typeface="Calibri"/>
              </a:rPr>
              <a:t>robot</a:t>
            </a:r>
            <a:endParaRPr sz="1800" dirty="0">
              <a:latin typeface="Calibri"/>
              <a:cs typeface="Calibri"/>
            </a:endParaRPr>
          </a:p>
          <a:p>
            <a:pPr marL="12700" algn="ctr">
              <a:lnSpc>
                <a:spcPct val="100000"/>
              </a:lnSpc>
              <a:spcBef>
                <a:spcPts val="235"/>
              </a:spcBef>
            </a:pPr>
            <a:r>
              <a:rPr lang="en-IN" spc="-50" dirty="0">
                <a:cs typeface="Calibri"/>
              </a:rPr>
              <a:t>P</a:t>
            </a:r>
            <a:r>
              <a:rPr lang="en-IN" dirty="0">
                <a:cs typeface="Calibri"/>
              </a:rPr>
              <a:t>ar</a:t>
            </a:r>
            <a:r>
              <a:rPr lang="en-IN" spc="-10" dirty="0">
                <a:cs typeface="Calibri"/>
              </a:rPr>
              <a:t>t</a:t>
            </a:r>
            <a:r>
              <a:rPr lang="en-IN" dirty="0">
                <a:cs typeface="Calibri"/>
              </a:rPr>
              <a:t>ial</a:t>
            </a:r>
            <a:r>
              <a:rPr lang="en-IN" spc="-20" dirty="0">
                <a:cs typeface="Calibri"/>
              </a:rPr>
              <a:t>l</a:t>
            </a:r>
            <a:r>
              <a:rPr lang="en-IN" dirty="0">
                <a:cs typeface="Calibri"/>
              </a:rPr>
              <a:t>y</a:t>
            </a:r>
          </a:p>
        </p:txBody>
      </p:sp>
      <p:sp>
        <p:nvSpPr>
          <p:cNvPr id="7" name="object 6"/>
          <p:cNvSpPr txBox="1"/>
          <p:nvPr/>
        </p:nvSpPr>
        <p:spPr>
          <a:xfrm>
            <a:off x="7591100" y="5916612"/>
            <a:ext cx="1405890" cy="635000"/>
          </a:xfrm>
          <a:prstGeom prst="rect">
            <a:avLst/>
          </a:prstGeom>
        </p:spPr>
        <p:txBody>
          <a:bodyPr vert="horz" wrap="square" lIns="0" tIns="43180" rIns="0" bIns="0" rtlCol="0">
            <a:spAutoFit/>
          </a:bodyPr>
          <a:lstStyle/>
          <a:p>
            <a:pPr marL="12700">
              <a:lnSpc>
                <a:spcPct val="100000"/>
              </a:lnSpc>
              <a:spcBef>
                <a:spcPts val="340"/>
              </a:spcBef>
            </a:pPr>
            <a:r>
              <a:rPr sz="1800" b="1" spc="-10" dirty="0">
                <a:latin typeface="Calibri"/>
                <a:cs typeface="Calibri"/>
              </a:rPr>
              <a:t>Image</a:t>
            </a:r>
            <a:r>
              <a:rPr sz="1800" b="1" spc="-70" dirty="0">
                <a:latin typeface="Calibri"/>
                <a:cs typeface="Calibri"/>
              </a:rPr>
              <a:t> </a:t>
            </a:r>
            <a:r>
              <a:rPr sz="1800" b="1" spc="-5" dirty="0">
                <a:latin typeface="Calibri"/>
                <a:cs typeface="Calibri"/>
              </a:rPr>
              <a:t>analysis</a:t>
            </a:r>
            <a:endParaRPr sz="1800" dirty="0">
              <a:latin typeface="Calibri"/>
              <a:cs typeface="Calibri"/>
            </a:endParaRPr>
          </a:p>
          <a:p>
            <a:pPr marL="544830">
              <a:lnSpc>
                <a:spcPct val="100000"/>
              </a:lnSpc>
              <a:spcBef>
                <a:spcPts val="235"/>
              </a:spcBef>
            </a:pPr>
            <a:r>
              <a:rPr sz="1800" spc="-5" dirty="0">
                <a:latin typeface="Calibri"/>
                <a:cs typeface="Calibri"/>
              </a:rPr>
              <a:t>Fully</a:t>
            </a:r>
            <a:endParaRPr sz="1800" dirty="0">
              <a:latin typeface="Calibri"/>
              <a:cs typeface="Calibri"/>
            </a:endParaRPr>
          </a:p>
        </p:txBody>
      </p:sp>
      <p:sp>
        <p:nvSpPr>
          <p:cNvPr id="8" name="object 7"/>
          <p:cNvSpPr txBox="1"/>
          <p:nvPr/>
        </p:nvSpPr>
        <p:spPr>
          <a:xfrm>
            <a:off x="2636663" y="5916612"/>
            <a:ext cx="1307465" cy="635000"/>
          </a:xfrm>
          <a:prstGeom prst="rect">
            <a:avLst/>
          </a:prstGeom>
        </p:spPr>
        <p:txBody>
          <a:bodyPr vert="horz" wrap="square" lIns="0" tIns="43180" rIns="0" bIns="0" rtlCol="0">
            <a:spAutoFit/>
          </a:bodyPr>
          <a:lstStyle/>
          <a:p>
            <a:pPr marL="12700">
              <a:lnSpc>
                <a:spcPct val="100000"/>
              </a:lnSpc>
              <a:spcBef>
                <a:spcPts val="340"/>
              </a:spcBef>
            </a:pPr>
            <a:r>
              <a:rPr sz="1800" b="1" spc="-5" dirty="0">
                <a:latin typeface="Calibri"/>
                <a:cs typeface="Calibri"/>
              </a:rPr>
              <a:t>B</a:t>
            </a:r>
            <a:r>
              <a:rPr sz="1800" b="1" spc="10" dirty="0">
                <a:latin typeface="Calibri"/>
                <a:cs typeface="Calibri"/>
              </a:rPr>
              <a:t>a</a:t>
            </a:r>
            <a:r>
              <a:rPr sz="1800" b="1" dirty="0">
                <a:latin typeface="Calibri"/>
                <a:cs typeface="Calibri"/>
              </a:rPr>
              <a:t>ck</a:t>
            </a:r>
            <a:r>
              <a:rPr sz="1800" b="1" spc="-45" dirty="0">
                <a:latin typeface="Calibri"/>
                <a:cs typeface="Calibri"/>
              </a:rPr>
              <a:t>g</a:t>
            </a:r>
            <a:r>
              <a:rPr sz="1800" b="1" spc="-10" dirty="0">
                <a:latin typeface="Calibri"/>
                <a:cs typeface="Calibri"/>
              </a:rPr>
              <a:t>a</a:t>
            </a:r>
            <a:r>
              <a:rPr sz="1800" b="1" spc="10" dirty="0">
                <a:latin typeface="Calibri"/>
                <a:cs typeface="Calibri"/>
              </a:rPr>
              <a:t>m</a:t>
            </a:r>
            <a:r>
              <a:rPr sz="1800" b="1" spc="-10" dirty="0">
                <a:latin typeface="Calibri"/>
                <a:cs typeface="Calibri"/>
              </a:rPr>
              <a:t>m</a:t>
            </a:r>
            <a:r>
              <a:rPr sz="1800" b="1" dirty="0">
                <a:latin typeface="Calibri"/>
                <a:cs typeface="Calibri"/>
              </a:rPr>
              <a:t>on</a:t>
            </a:r>
            <a:endParaRPr sz="1800" dirty="0">
              <a:latin typeface="Calibri"/>
              <a:cs typeface="Calibri"/>
            </a:endParaRPr>
          </a:p>
          <a:p>
            <a:pPr marL="241935">
              <a:lnSpc>
                <a:spcPct val="100000"/>
              </a:lnSpc>
              <a:spcBef>
                <a:spcPts val="235"/>
              </a:spcBef>
            </a:pPr>
            <a:r>
              <a:rPr sz="1800" spc="-10" dirty="0">
                <a:latin typeface="Calibri"/>
                <a:cs typeface="Calibri"/>
              </a:rPr>
              <a:t>Partially</a:t>
            </a:r>
            <a:endParaRPr sz="1800" dirty="0">
              <a:latin typeface="Calibri"/>
              <a:cs typeface="Calibri"/>
            </a:endParaRPr>
          </a:p>
        </p:txBody>
      </p:sp>
      <p:sp>
        <p:nvSpPr>
          <p:cNvPr id="9" name="object 8"/>
          <p:cNvSpPr txBox="1"/>
          <p:nvPr/>
        </p:nvSpPr>
        <p:spPr>
          <a:xfrm>
            <a:off x="1646828" y="5916612"/>
            <a:ext cx="771525" cy="635000"/>
          </a:xfrm>
          <a:prstGeom prst="rect">
            <a:avLst/>
          </a:prstGeom>
        </p:spPr>
        <p:txBody>
          <a:bodyPr vert="horz" wrap="square" lIns="0" tIns="43180" rIns="0" bIns="0" rtlCol="0">
            <a:spAutoFit/>
          </a:bodyPr>
          <a:lstStyle/>
          <a:p>
            <a:pPr marL="88265">
              <a:lnSpc>
                <a:spcPct val="100000"/>
              </a:lnSpc>
              <a:spcBef>
                <a:spcPts val="340"/>
              </a:spcBef>
            </a:pPr>
            <a:r>
              <a:rPr sz="1800" b="1" spc="-15" dirty="0">
                <a:latin typeface="Calibri"/>
                <a:cs typeface="Calibri"/>
              </a:rPr>
              <a:t>Poker</a:t>
            </a:r>
            <a:endParaRPr sz="1800" dirty="0">
              <a:latin typeface="Calibri"/>
              <a:cs typeface="Calibri"/>
            </a:endParaRPr>
          </a:p>
          <a:p>
            <a:pPr marL="12700">
              <a:lnSpc>
                <a:spcPct val="100000"/>
              </a:lnSpc>
              <a:spcBef>
                <a:spcPts val="235"/>
              </a:spcBef>
            </a:pPr>
            <a:r>
              <a:rPr sz="1800" spc="-50" dirty="0">
                <a:latin typeface="Calibri"/>
                <a:cs typeface="Calibri"/>
              </a:rPr>
              <a:t>P</a:t>
            </a:r>
            <a:r>
              <a:rPr sz="1800" dirty="0">
                <a:latin typeface="Calibri"/>
                <a:cs typeface="Calibri"/>
              </a:rPr>
              <a:t>ar</a:t>
            </a:r>
            <a:r>
              <a:rPr sz="1800" spc="-10" dirty="0">
                <a:latin typeface="Calibri"/>
                <a:cs typeface="Calibri"/>
              </a:rPr>
              <a:t>t</a:t>
            </a:r>
            <a:r>
              <a:rPr sz="1800" dirty="0">
                <a:latin typeface="Calibri"/>
                <a:cs typeface="Calibri"/>
              </a:rPr>
              <a:t>ial</a:t>
            </a:r>
            <a:r>
              <a:rPr sz="1800" spc="-20" dirty="0">
                <a:latin typeface="Calibri"/>
                <a:cs typeface="Calibri"/>
              </a:rPr>
              <a:t>l</a:t>
            </a:r>
            <a:r>
              <a:rPr sz="1800" dirty="0">
                <a:latin typeface="Calibri"/>
                <a:cs typeface="Calibri"/>
              </a:rPr>
              <a:t>y</a:t>
            </a:r>
          </a:p>
        </p:txBody>
      </p:sp>
      <p:sp>
        <p:nvSpPr>
          <p:cNvPr id="10" name="object 9"/>
          <p:cNvSpPr txBox="1"/>
          <p:nvPr/>
        </p:nvSpPr>
        <p:spPr>
          <a:xfrm>
            <a:off x="4161421" y="5916612"/>
            <a:ext cx="1009650" cy="635000"/>
          </a:xfrm>
          <a:prstGeom prst="rect">
            <a:avLst/>
          </a:prstGeom>
        </p:spPr>
        <p:txBody>
          <a:bodyPr vert="horz" wrap="square" lIns="0" tIns="43180" rIns="0" bIns="0" rtlCol="0">
            <a:spAutoFit/>
          </a:bodyPr>
          <a:lstStyle/>
          <a:p>
            <a:pPr marL="12700">
              <a:lnSpc>
                <a:spcPct val="100000"/>
              </a:lnSpc>
              <a:spcBef>
                <a:spcPts val="340"/>
              </a:spcBef>
            </a:pPr>
            <a:r>
              <a:rPr sz="1800" b="1" spc="-140" dirty="0">
                <a:latin typeface="Calibri"/>
                <a:cs typeface="Calibri"/>
              </a:rPr>
              <a:t>T</a:t>
            </a:r>
            <a:r>
              <a:rPr sz="1800" b="1" spc="-10" dirty="0">
                <a:latin typeface="Calibri"/>
                <a:cs typeface="Calibri"/>
              </a:rPr>
              <a:t>a</a:t>
            </a:r>
            <a:r>
              <a:rPr sz="1800" b="1" dirty="0">
                <a:latin typeface="Calibri"/>
                <a:cs typeface="Calibri"/>
              </a:rPr>
              <a:t>xi</a:t>
            </a:r>
            <a:r>
              <a:rPr sz="1800" b="1" spc="-25" dirty="0">
                <a:latin typeface="Calibri"/>
                <a:cs typeface="Calibri"/>
              </a:rPr>
              <a:t> </a:t>
            </a:r>
            <a:r>
              <a:rPr sz="1800" b="1" spc="5" dirty="0">
                <a:latin typeface="Calibri"/>
                <a:cs typeface="Calibri"/>
              </a:rPr>
              <a:t>dr</a:t>
            </a:r>
            <a:r>
              <a:rPr sz="1800" b="1" spc="-15" dirty="0">
                <a:latin typeface="Calibri"/>
                <a:cs typeface="Calibri"/>
              </a:rPr>
              <a:t>i</a:t>
            </a:r>
            <a:r>
              <a:rPr sz="1800" b="1" spc="-10" dirty="0">
                <a:latin typeface="Calibri"/>
                <a:cs typeface="Calibri"/>
              </a:rPr>
              <a:t>v</a:t>
            </a:r>
            <a:r>
              <a:rPr sz="1800" b="1" spc="10" dirty="0">
                <a:latin typeface="Calibri"/>
                <a:cs typeface="Calibri"/>
              </a:rPr>
              <a:t>e</a:t>
            </a:r>
            <a:r>
              <a:rPr sz="1800" b="1" dirty="0">
                <a:latin typeface="Calibri"/>
                <a:cs typeface="Calibri"/>
              </a:rPr>
              <a:t>r</a:t>
            </a:r>
            <a:endParaRPr sz="1800" dirty="0">
              <a:latin typeface="Calibri"/>
              <a:cs typeface="Calibri"/>
            </a:endParaRPr>
          </a:p>
          <a:p>
            <a:pPr marL="165735">
              <a:lnSpc>
                <a:spcPct val="100000"/>
              </a:lnSpc>
              <a:spcBef>
                <a:spcPts val="235"/>
              </a:spcBef>
            </a:pPr>
            <a:r>
              <a:rPr sz="1800" spc="-10" dirty="0">
                <a:latin typeface="Calibri"/>
                <a:cs typeface="Calibri"/>
              </a:rPr>
              <a:t>Partially</a:t>
            </a:r>
            <a:endParaRPr sz="1800" dirty="0">
              <a:latin typeface="Calibri"/>
              <a:cs typeface="Calibri"/>
            </a:endParaRPr>
          </a:p>
        </p:txBody>
      </p:sp>
    </p:spTree>
    <p:extLst>
      <p:ext uri="{BB962C8B-B14F-4D97-AF65-F5344CB8AC3E}">
        <p14:creationId xmlns:p14="http://schemas.microsoft.com/office/powerpoint/2010/main" val="4007140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Static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Dynamic</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sz="3000" dirty="0">
                <a:latin typeface="Times New Roman" pitchFamily="18" charset="0"/>
                <a:cs typeface="Times New Roman" pitchFamily="18" charset="0"/>
              </a:rPr>
              <a:t>If the environment can change itself while an agent is thinking then such environment is called a dynamic environment else it is called a static environment.</a:t>
            </a:r>
          </a:p>
          <a:p>
            <a:pPr algn="just"/>
            <a:r>
              <a:rPr lang="en-US" sz="3000" dirty="0">
                <a:latin typeface="Times New Roman" pitchFamily="18" charset="0"/>
                <a:cs typeface="Times New Roman" pitchFamily="18" charset="0"/>
              </a:rPr>
              <a:t>Static environments are easy to deal because an agent does not need to continue looking at the world while deciding for an action.</a:t>
            </a:r>
          </a:p>
          <a:p>
            <a:pPr algn="just"/>
            <a:r>
              <a:rPr lang="en-US" sz="3000" dirty="0">
                <a:latin typeface="Times New Roman" pitchFamily="18" charset="0"/>
                <a:cs typeface="Times New Roman" pitchFamily="18" charset="0"/>
              </a:rPr>
              <a:t>Taxi driving is an example of a dynamic environment whereas Crossword puzzles are an example of a static environment.</a:t>
            </a:r>
          </a:p>
          <a:p>
            <a:pPr algn="just"/>
            <a:r>
              <a:rPr lang="en-US" sz="3000" dirty="0">
                <a:latin typeface="Times New Roman" pitchFamily="18" charset="0"/>
                <a:cs typeface="Times New Roman" pitchFamily="18" charset="0"/>
              </a:rPr>
              <a:t>Empty House</a:t>
            </a:r>
          </a:p>
          <a:p>
            <a:pPr algn="just"/>
            <a:r>
              <a:rPr lang="en-US" sz="3000" dirty="0">
                <a:latin typeface="Times New Roman" pitchFamily="18" charset="0"/>
                <a:cs typeface="Times New Roman" pitchFamily="18" charset="0"/>
              </a:rPr>
              <a:t>Playing football</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B17F78-B4DA-4249-7C37-9403A14468E1}"/>
              </a:ext>
            </a:extLst>
          </p:cNvPr>
          <p:cNvSpPr>
            <a:spLocks noGrp="1"/>
          </p:cNvSpPr>
          <p:nvPr>
            <p:ph type="title"/>
          </p:nvPr>
        </p:nvSpPr>
        <p:spPr/>
        <p:txBody>
          <a:bodyPr/>
          <a:lstStyle/>
          <a:p>
            <a:endParaRPr lang="en-IN"/>
          </a:p>
        </p:txBody>
      </p:sp>
      <p:pic>
        <p:nvPicPr>
          <p:cNvPr id="9218" name="Picture 2" descr="INTELLIGENT AGENTS. Agent and Environment Environment Agent percepts  actions ? Sensors Effectors. - ppt download">
            <a:extLst>
              <a:ext uri="{FF2B5EF4-FFF2-40B4-BE49-F238E27FC236}">
                <a16:creationId xmlns="" xmlns:a16="http://schemas.microsoft.com/office/drawing/2014/main" id="{E1C2D98A-F3F9-E7AC-2CD4-25022D7674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320675"/>
            <a:ext cx="8153399" cy="5851525"/>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4"/>
          <p:cNvSpPr txBox="1"/>
          <p:nvPr/>
        </p:nvSpPr>
        <p:spPr>
          <a:xfrm>
            <a:off x="304800" y="5562600"/>
            <a:ext cx="1101725" cy="766445"/>
          </a:xfrm>
          <a:prstGeom prst="rect">
            <a:avLst/>
          </a:prstGeom>
        </p:spPr>
        <p:txBody>
          <a:bodyPr vert="horz" wrap="square" lIns="0" tIns="108585" rIns="0" bIns="0" rtlCol="0">
            <a:spAutoFit/>
          </a:bodyPr>
          <a:lstStyle/>
          <a:p>
            <a:pPr algn="ctr">
              <a:lnSpc>
                <a:spcPct val="100000"/>
              </a:lnSpc>
              <a:spcBef>
                <a:spcPts val="855"/>
              </a:spcBef>
            </a:pPr>
            <a:r>
              <a:rPr sz="1800" b="1" spc="-10" dirty="0">
                <a:latin typeface="Calibri"/>
                <a:cs typeface="Calibri"/>
              </a:rPr>
              <a:t>Cross</a:t>
            </a:r>
            <a:r>
              <a:rPr sz="1800" b="1" spc="-60" dirty="0">
                <a:latin typeface="Calibri"/>
                <a:cs typeface="Calibri"/>
              </a:rPr>
              <a:t> </a:t>
            </a:r>
            <a:r>
              <a:rPr sz="1800" b="1" spc="-30" dirty="0">
                <a:latin typeface="Calibri"/>
                <a:cs typeface="Calibri"/>
              </a:rPr>
              <a:t>Word</a:t>
            </a:r>
            <a:endParaRPr sz="1800" dirty="0">
              <a:latin typeface="Calibri"/>
              <a:cs typeface="Calibri"/>
            </a:endParaRPr>
          </a:p>
          <a:p>
            <a:pPr marL="43815" algn="ctr">
              <a:lnSpc>
                <a:spcPct val="100000"/>
              </a:lnSpc>
              <a:spcBef>
                <a:spcPts val="755"/>
              </a:spcBef>
            </a:pPr>
            <a:r>
              <a:rPr sz="1800" spc="-15" dirty="0">
                <a:latin typeface="Calibri"/>
                <a:cs typeface="Calibri"/>
              </a:rPr>
              <a:t>Static</a:t>
            </a:r>
            <a:endParaRPr sz="1800" dirty="0">
              <a:latin typeface="Calibri"/>
              <a:cs typeface="Calibri"/>
            </a:endParaRPr>
          </a:p>
        </p:txBody>
      </p:sp>
      <p:sp>
        <p:nvSpPr>
          <p:cNvPr id="5" name="object 5"/>
          <p:cNvSpPr txBox="1"/>
          <p:nvPr/>
        </p:nvSpPr>
        <p:spPr>
          <a:xfrm>
            <a:off x="1752522" y="5562600"/>
            <a:ext cx="614045" cy="766445"/>
          </a:xfrm>
          <a:prstGeom prst="rect">
            <a:avLst/>
          </a:prstGeom>
        </p:spPr>
        <p:txBody>
          <a:bodyPr vert="horz" wrap="square" lIns="0" tIns="108585" rIns="0" bIns="0" rtlCol="0">
            <a:spAutoFit/>
          </a:bodyPr>
          <a:lstStyle/>
          <a:p>
            <a:pPr marL="12700">
              <a:lnSpc>
                <a:spcPct val="100000"/>
              </a:lnSpc>
              <a:spcBef>
                <a:spcPts val="855"/>
              </a:spcBef>
            </a:pPr>
            <a:r>
              <a:rPr sz="1800" b="1" spc="-15" dirty="0">
                <a:latin typeface="Calibri"/>
                <a:cs typeface="Calibri"/>
              </a:rPr>
              <a:t>Poker</a:t>
            </a:r>
            <a:endParaRPr sz="1800" dirty="0">
              <a:latin typeface="Calibri"/>
              <a:cs typeface="Calibri"/>
            </a:endParaRPr>
          </a:p>
          <a:p>
            <a:pPr marL="87630">
              <a:lnSpc>
                <a:spcPct val="100000"/>
              </a:lnSpc>
              <a:spcBef>
                <a:spcPts val="755"/>
              </a:spcBef>
            </a:pPr>
            <a:r>
              <a:rPr sz="1800" dirty="0">
                <a:latin typeface="Calibri"/>
                <a:cs typeface="Calibri"/>
              </a:rPr>
              <a:t>S</a:t>
            </a:r>
            <a:r>
              <a:rPr sz="1800" spc="-30" dirty="0">
                <a:latin typeface="Calibri"/>
                <a:cs typeface="Calibri"/>
              </a:rPr>
              <a:t>t</a:t>
            </a:r>
            <a:r>
              <a:rPr sz="1800" dirty="0">
                <a:latin typeface="Calibri"/>
                <a:cs typeface="Calibri"/>
              </a:rPr>
              <a:t>a</a:t>
            </a:r>
            <a:r>
              <a:rPr sz="1800" spc="-10" dirty="0">
                <a:latin typeface="Calibri"/>
                <a:cs typeface="Calibri"/>
              </a:rPr>
              <a:t>t</a:t>
            </a:r>
            <a:r>
              <a:rPr sz="1800" dirty="0">
                <a:latin typeface="Calibri"/>
                <a:cs typeface="Calibri"/>
              </a:rPr>
              <a:t>ic</a:t>
            </a:r>
          </a:p>
        </p:txBody>
      </p:sp>
      <p:sp>
        <p:nvSpPr>
          <p:cNvPr id="6" name="object 6"/>
          <p:cNvSpPr txBox="1"/>
          <p:nvPr/>
        </p:nvSpPr>
        <p:spPr>
          <a:xfrm>
            <a:off x="2666232" y="5562600"/>
            <a:ext cx="1307465" cy="663643"/>
          </a:xfrm>
          <a:prstGeom prst="rect">
            <a:avLst/>
          </a:prstGeom>
        </p:spPr>
        <p:txBody>
          <a:bodyPr vert="horz" wrap="square" lIns="0" tIns="108585" rIns="0" bIns="0" rtlCol="0">
            <a:spAutoFit/>
          </a:bodyPr>
          <a:lstStyle/>
          <a:p>
            <a:pPr marL="12700">
              <a:lnSpc>
                <a:spcPct val="100000"/>
              </a:lnSpc>
              <a:spcBef>
                <a:spcPts val="855"/>
              </a:spcBef>
            </a:pPr>
            <a:r>
              <a:rPr sz="1800" b="1" spc="-5" dirty="0" err="1" smtClean="0">
                <a:latin typeface="Calibri"/>
                <a:cs typeface="Calibri"/>
              </a:rPr>
              <a:t>B</a:t>
            </a:r>
            <a:r>
              <a:rPr sz="1800" b="1" spc="10" dirty="0" err="1" smtClean="0">
                <a:latin typeface="Calibri"/>
                <a:cs typeface="Calibri"/>
              </a:rPr>
              <a:t>a</a:t>
            </a:r>
            <a:r>
              <a:rPr sz="1800" b="1" dirty="0" err="1" smtClean="0">
                <a:latin typeface="Calibri"/>
                <a:cs typeface="Calibri"/>
              </a:rPr>
              <a:t>ck</a:t>
            </a:r>
            <a:r>
              <a:rPr sz="1800" b="1" spc="-45" dirty="0" err="1" smtClean="0">
                <a:latin typeface="Calibri"/>
                <a:cs typeface="Calibri"/>
              </a:rPr>
              <a:t>g</a:t>
            </a:r>
            <a:r>
              <a:rPr sz="1800" b="1" spc="-10" dirty="0" err="1" smtClean="0">
                <a:latin typeface="Calibri"/>
                <a:cs typeface="Calibri"/>
              </a:rPr>
              <a:t>a</a:t>
            </a:r>
            <a:r>
              <a:rPr sz="1800" b="1" spc="10" dirty="0" err="1" smtClean="0">
                <a:latin typeface="Calibri"/>
                <a:cs typeface="Calibri"/>
              </a:rPr>
              <a:t>m</a:t>
            </a:r>
            <a:r>
              <a:rPr sz="1800" b="1" spc="-10" dirty="0" err="1" smtClean="0">
                <a:latin typeface="Calibri"/>
                <a:cs typeface="Calibri"/>
              </a:rPr>
              <a:t>m</a:t>
            </a:r>
            <a:r>
              <a:rPr sz="1800" b="1" dirty="0" err="1" smtClean="0">
                <a:latin typeface="Calibri"/>
                <a:cs typeface="Calibri"/>
              </a:rPr>
              <a:t>on</a:t>
            </a:r>
            <a:r>
              <a:rPr sz="1800" spc="-10" dirty="0" err="1" smtClean="0">
                <a:latin typeface="Calibri"/>
                <a:cs typeface="Calibri"/>
              </a:rPr>
              <a:t>Static</a:t>
            </a:r>
            <a:endParaRPr sz="1800" dirty="0">
              <a:latin typeface="Calibri"/>
              <a:cs typeface="Calibri"/>
            </a:endParaRPr>
          </a:p>
        </p:txBody>
      </p:sp>
      <p:sp>
        <p:nvSpPr>
          <p:cNvPr id="7" name="object 7"/>
          <p:cNvSpPr txBox="1"/>
          <p:nvPr/>
        </p:nvSpPr>
        <p:spPr>
          <a:xfrm>
            <a:off x="4190990" y="5562600"/>
            <a:ext cx="1009650" cy="766445"/>
          </a:xfrm>
          <a:prstGeom prst="rect">
            <a:avLst/>
          </a:prstGeom>
        </p:spPr>
        <p:txBody>
          <a:bodyPr vert="horz" wrap="square" lIns="0" tIns="108585" rIns="0" bIns="0" rtlCol="0">
            <a:spAutoFit/>
          </a:bodyPr>
          <a:lstStyle/>
          <a:p>
            <a:pPr marL="12700">
              <a:lnSpc>
                <a:spcPct val="100000"/>
              </a:lnSpc>
              <a:spcBef>
                <a:spcPts val="855"/>
              </a:spcBef>
            </a:pPr>
            <a:r>
              <a:rPr sz="1800" b="1" spc="-140" dirty="0">
                <a:latin typeface="Calibri"/>
                <a:cs typeface="Calibri"/>
              </a:rPr>
              <a:t>T</a:t>
            </a:r>
            <a:r>
              <a:rPr sz="1800" b="1" spc="-10" dirty="0">
                <a:latin typeface="Calibri"/>
                <a:cs typeface="Calibri"/>
              </a:rPr>
              <a:t>a</a:t>
            </a:r>
            <a:r>
              <a:rPr sz="1800" b="1" dirty="0">
                <a:latin typeface="Calibri"/>
                <a:cs typeface="Calibri"/>
              </a:rPr>
              <a:t>xi</a:t>
            </a:r>
            <a:r>
              <a:rPr sz="1800" b="1" spc="-25" dirty="0">
                <a:latin typeface="Calibri"/>
                <a:cs typeface="Calibri"/>
              </a:rPr>
              <a:t> </a:t>
            </a:r>
            <a:r>
              <a:rPr sz="1800" b="1" spc="5" dirty="0">
                <a:latin typeface="Calibri"/>
                <a:cs typeface="Calibri"/>
              </a:rPr>
              <a:t>dr</a:t>
            </a:r>
            <a:r>
              <a:rPr sz="1800" b="1" spc="-15" dirty="0">
                <a:latin typeface="Calibri"/>
                <a:cs typeface="Calibri"/>
              </a:rPr>
              <a:t>i</a:t>
            </a:r>
            <a:r>
              <a:rPr sz="1800" b="1" spc="-10" dirty="0">
                <a:latin typeface="Calibri"/>
                <a:cs typeface="Calibri"/>
              </a:rPr>
              <a:t>v</a:t>
            </a:r>
            <a:r>
              <a:rPr sz="1800" b="1" spc="10" dirty="0">
                <a:latin typeface="Calibri"/>
                <a:cs typeface="Calibri"/>
              </a:rPr>
              <a:t>e</a:t>
            </a:r>
            <a:r>
              <a:rPr sz="1800" b="1" dirty="0">
                <a:latin typeface="Calibri"/>
                <a:cs typeface="Calibri"/>
              </a:rPr>
              <a:t>r</a:t>
            </a:r>
            <a:endParaRPr sz="1800" dirty="0">
              <a:latin typeface="Calibri"/>
              <a:cs typeface="Calibri"/>
            </a:endParaRPr>
          </a:p>
          <a:p>
            <a:pPr marL="88265">
              <a:lnSpc>
                <a:spcPct val="100000"/>
              </a:lnSpc>
              <a:spcBef>
                <a:spcPts val="755"/>
              </a:spcBef>
            </a:pPr>
            <a:r>
              <a:rPr sz="1800" spc="-5" dirty="0">
                <a:latin typeface="Calibri"/>
                <a:cs typeface="Calibri"/>
              </a:rPr>
              <a:t>Dynamic</a:t>
            </a:r>
            <a:endParaRPr sz="1800" dirty="0">
              <a:latin typeface="Calibri"/>
              <a:cs typeface="Calibri"/>
            </a:endParaRPr>
          </a:p>
        </p:txBody>
      </p:sp>
      <p:sp>
        <p:nvSpPr>
          <p:cNvPr id="8" name="object 8"/>
          <p:cNvSpPr txBox="1"/>
          <p:nvPr/>
        </p:nvSpPr>
        <p:spPr>
          <a:xfrm>
            <a:off x="5638025" y="5638726"/>
            <a:ext cx="1718945" cy="614045"/>
          </a:xfrm>
          <a:prstGeom prst="rect">
            <a:avLst/>
          </a:prstGeom>
        </p:spPr>
        <p:txBody>
          <a:bodyPr vert="horz" wrap="square" lIns="0" tIns="32384" rIns="0" bIns="0" rtlCol="0">
            <a:spAutoFit/>
          </a:bodyPr>
          <a:lstStyle/>
          <a:p>
            <a:pPr algn="ctr">
              <a:lnSpc>
                <a:spcPct val="100000"/>
              </a:lnSpc>
              <a:spcBef>
                <a:spcPts val="254"/>
              </a:spcBef>
            </a:pPr>
            <a:r>
              <a:rPr sz="1800" b="1" spc="-15" dirty="0">
                <a:latin typeface="Calibri"/>
                <a:cs typeface="Calibri"/>
              </a:rPr>
              <a:t>Part </a:t>
            </a:r>
            <a:r>
              <a:rPr sz="1800" b="1" dirty="0">
                <a:latin typeface="Calibri"/>
                <a:cs typeface="Calibri"/>
              </a:rPr>
              <a:t>picking</a:t>
            </a:r>
            <a:r>
              <a:rPr sz="1800" b="1" spc="-45" dirty="0">
                <a:latin typeface="Calibri"/>
                <a:cs typeface="Calibri"/>
              </a:rPr>
              <a:t> </a:t>
            </a:r>
            <a:r>
              <a:rPr sz="1800" b="1" spc="-10" dirty="0">
                <a:latin typeface="Calibri"/>
                <a:cs typeface="Calibri"/>
              </a:rPr>
              <a:t>robot</a:t>
            </a:r>
            <a:endParaRPr sz="1800" dirty="0">
              <a:latin typeface="Calibri"/>
              <a:cs typeface="Calibri"/>
            </a:endParaRPr>
          </a:p>
          <a:p>
            <a:pPr marL="27305" algn="ctr">
              <a:lnSpc>
                <a:spcPct val="100000"/>
              </a:lnSpc>
              <a:spcBef>
                <a:spcPts val="155"/>
              </a:spcBef>
            </a:pPr>
            <a:r>
              <a:rPr sz="1800" spc="-5" dirty="0">
                <a:latin typeface="Calibri"/>
                <a:cs typeface="Calibri"/>
              </a:rPr>
              <a:t>Dynamic</a:t>
            </a:r>
            <a:endParaRPr sz="1800" dirty="0">
              <a:latin typeface="Calibri"/>
              <a:cs typeface="Calibri"/>
            </a:endParaRPr>
          </a:p>
        </p:txBody>
      </p:sp>
      <p:sp>
        <p:nvSpPr>
          <p:cNvPr id="9" name="object 9"/>
          <p:cNvSpPr txBox="1"/>
          <p:nvPr/>
        </p:nvSpPr>
        <p:spPr>
          <a:xfrm>
            <a:off x="7543744" y="5617294"/>
            <a:ext cx="1408430" cy="635635"/>
          </a:xfrm>
          <a:prstGeom prst="rect">
            <a:avLst/>
          </a:prstGeom>
        </p:spPr>
        <p:txBody>
          <a:bodyPr vert="horz" wrap="square" lIns="0" tIns="43180" rIns="0" bIns="0" rtlCol="0">
            <a:spAutoFit/>
          </a:bodyPr>
          <a:lstStyle/>
          <a:p>
            <a:pPr algn="ctr">
              <a:lnSpc>
                <a:spcPct val="100000"/>
              </a:lnSpc>
              <a:spcBef>
                <a:spcPts val="340"/>
              </a:spcBef>
            </a:pPr>
            <a:r>
              <a:rPr sz="1800" b="1" spc="-10" dirty="0">
                <a:latin typeface="Calibri"/>
                <a:cs typeface="Calibri"/>
              </a:rPr>
              <a:t>Image</a:t>
            </a:r>
            <a:r>
              <a:rPr sz="1800" b="1" spc="-45" dirty="0">
                <a:latin typeface="Calibri"/>
                <a:cs typeface="Calibri"/>
              </a:rPr>
              <a:t> </a:t>
            </a:r>
            <a:r>
              <a:rPr sz="1800" b="1" spc="-5" dirty="0">
                <a:latin typeface="Calibri"/>
                <a:cs typeface="Calibri"/>
              </a:rPr>
              <a:t>analysis</a:t>
            </a:r>
            <a:endParaRPr sz="1800">
              <a:latin typeface="Calibri"/>
              <a:cs typeface="Calibri"/>
            </a:endParaRPr>
          </a:p>
          <a:p>
            <a:pPr marR="6985" algn="ctr">
              <a:lnSpc>
                <a:spcPct val="100000"/>
              </a:lnSpc>
              <a:spcBef>
                <a:spcPts val="240"/>
              </a:spcBef>
            </a:pPr>
            <a:r>
              <a:rPr sz="1800" dirty="0">
                <a:latin typeface="Calibri"/>
                <a:cs typeface="Calibri"/>
              </a:rPr>
              <a:t>Semi</a:t>
            </a:r>
            <a:endParaRPr sz="1800">
              <a:latin typeface="Calibri"/>
              <a:cs typeface="Calibri"/>
            </a:endParaRPr>
          </a:p>
        </p:txBody>
      </p:sp>
    </p:spTree>
    <p:extLst>
      <p:ext uri="{BB962C8B-B14F-4D97-AF65-F5344CB8AC3E}">
        <p14:creationId xmlns:p14="http://schemas.microsoft.com/office/powerpoint/2010/main" val="2580280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Discrete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Continuous</a:t>
            </a:r>
            <a:br>
              <a:rPr lang="en-US"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lnSpcReduction="10000"/>
          </a:bodyPr>
          <a:lstStyle/>
          <a:p>
            <a:pPr algn="just"/>
            <a:r>
              <a:rPr lang="en-US" sz="2800" dirty="0">
                <a:latin typeface="Times New Roman" pitchFamily="18" charset="0"/>
                <a:cs typeface="Times New Roman" pitchFamily="18" charset="0"/>
              </a:rPr>
              <a:t>If in an environment there are a finite number of percepts and actions that can be performed within it, then such an environment is called a discrete environment else it is called continuous environment.</a:t>
            </a:r>
          </a:p>
          <a:p>
            <a:pPr algn="just">
              <a:buNone/>
            </a:pP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A chess game comes under </a:t>
            </a:r>
            <a:r>
              <a:rPr lang="en-US" sz="2800" b="1" dirty="0">
                <a:latin typeface="Times New Roman" pitchFamily="18" charset="0"/>
                <a:cs typeface="Times New Roman" pitchFamily="18" charset="0"/>
              </a:rPr>
              <a:t>discrete environment </a:t>
            </a:r>
            <a:r>
              <a:rPr lang="en-US" sz="2800" dirty="0">
                <a:latin typeface="Times New Roman" pitchFamily="18" charset="0"/>
                <a:cs typeface="Times New Roman" pitchFamily="18" charset="0"/>
              </a:rPr>
              <a:t>as there is a finite number of moves that can be performed.</a:t>
            </a:r>
          </a:p>
          <a:p>
            <a:pPr algn="just"/>
            <a:r>
              <a:rPr lang="en-US" sz="2800" dirty="0">
                <a:latin typeface="Times New Roman" pitchFamily="18" charset="0"/>
                <a:cs typeface="Times New Roman" pitchFamily="18" charset="0"/>
              </a:rPr>
              <a:t>A self-driving car is an example of a </a:t>
            </a:r>
            <a:r>
              <a:rPr lang="en-US" sz="2800" b="1" dirty="0">
                <a:latin typeface="Times New Roman" pitchFamily="18" charset="0"/>
                <a:cs typeface="Times New Roman" pitchFamily="18" charset="0"/>
              </a:rPr>
              <a:t>continuous environment.</a:t>
            </a:r>
          </a:p>
          <a:p>
            <a:endParaRPr lang="en-US" dirty="0"/>
          </a:p>
        </p:txBody>
      </p:sp>
      <p:sp>
        <p:nvSpPr>
          <p:cNvPr id="4" name="object 4"/>
          <p:cNvSpPr txBox="1"/>
          <p:nvPr/>
        </p:nvSpPr>
        <p:spPr>
          <a:xfrm>
            <a:off x="228600" y="5935345"/>
            <a:ext cx="7052309" cy="746760"/>
          </a:xfrm>
          <a:prstGeom prst="rect">
            <a:avLst/>
          </a:prstGeom>
        </p:spPr>
        <p:txBody>
          <a:bodyPr vert="horz" wrap="square" lIns="0" tIns="12700" rIns="0" bIns="0" rtlCol="0">
            <a:spAutoFit/>
          </a:bodyPr>
          <a:lstStyle/>
          <a:p>
            <a:pPr marL="12700">
              <a:lnSpc>
                <a:spcPct val="100000"/>
              </a:lnSpc>
              <a:spcBef>
                <a:spcPts val="100"/>
              </a:spcBef>
              <a:tabLst>
                <a:tab pos="1459865" algn="l"/>
                <a:tab pos="2373630" algn="l"/>
                <a:tab pos="3898265" algn="l"/>
                <a:tab pos="5345430" algn="l"/>
              </a:tabLst>
            </a:pPr>
            <a:r>
              <a:rPr sz="1800" b="1" spc="-10" dirty="0">
                <a:latin typeface="Calibri"/>
                <a:cs typeface="Calibri"/>
              </a:rPr>
              <a:t>Cross</a:t>
            </a:r>
            <a:r>
              <a:rPr sz="1800" b="1" spc="-5" dirty="0">
                <a:latin typeface="Calibri"/>
                <a:cs typeface="Calibri"/>
              </a:rPr>
              <a:t> </a:t>
            </a:r>
            <a:r>
              <a:rPr sz="1800" b="1" spc="-30" dirty="0">
                <a:latin typeface="Calibri"/>
                <a:cs typeface="Calibri"/>
              </a:rPr>
              <a:t>Word	</a:t>
            </a:r>
            <a:r>
              <a:rPr sz="1800" b="1" spc="-15" dirty="0">
                <a:latin typeface="Calibri"/>
                <a:cs typeface="Calibri"/>
              </a:rPr>
              <a:t>Poker	</a:t>
            </a:r>
            <a:r>
              <a:rPr sz="1800" b="1" spc="-5" dirty="0">
                <a:latin typeface="Calibri"/>
                <a:cs typeface="Calibri"/>
              </a:rPr>
              <a:t>Backgammon	</a:t>
            </a:r>
            <a:r>
              <a:rPr sz="1800" b="1" spc="-40" dirty="0">
                <a:latin typeface="Calibri"/>
                <a:cs typeface="Calibri"/>
              </a:rPr>
              <a:t>Taxi</a:t>
            </a:r>
            <a:r>
              <a:rPr sz="1800" b="1" spc="-15" dirty="0">
                <a:latin typeface="Calibri"/>
                <a:cs typeface="Calibri"/>
              </a:rPr>
              <a:t> </a:t>
            </a:r>
            <a:r>
              <a:rPr sz="1800" b="1" spc="-5" dirty="0">
                <a:latin typeface="Calibri"/>
                <a:cs typeface="Calibri"/>
              </a:rPr>
              <a:t>driver	</a:t>
            </a:r>
            <a:r>
              <a:rPr sz="1800" b="1" spc="-15" dirty="0">
                <a:latin typeface="Calibri"/>
                <a:cs typeface="Calibri"/>
              </a:rPr>
              <a:t>Part</a:t>
            </a:r>
            <a:r>
              <a:rPr sz="1800" b="1" spc="-20" dirty="0">
                <a:latin typeface="Calibri"/>
                <a:cs typeface="Calibri"/>
              </a:rPr>
              <a:t> </a:t>
            </a:r>
            <a:r>
              <a:rPr sz="1800" b="1" dirty="0">
                <a:latin typeface="Calibri"/>
                <a:cs typeface="Calibri"/>
              </a:rPr>
              <a:t>picking</a:t>
            </a:r>
            <a:r>
              <a:rPr sz="1800" b="1" spc="-45" dirty="0">
                <a:latin typeface="Calibri"/>
                <a:cs typeface="Calibri"/>
              </a:rPr>
              <a:t> </a:t>
            </a:r>
            <a:r>
              <a:rPr sz="1800" b="1" spc="-10" dirty="0">
                <a:latin typeface="Calibri"/>
                <a:cs typeface="Calibri"/>
              </a:rPr>
              <a:t>robot</a:t>
            </a:r>
            <a:endParaRPr sz="1800" dirty="0">
              <a:latin typeface="Calibri"/>
              <a:cs typeface="Calibri"/>
            </a:endParaRPr>
          </a:p>
          <a:p>
            <a:pPr marL="240665">
              <a:lnSpc>
                <a:spcPct val="100000"/>
              </a:lnSpc>
              <a:spcBef>
                <a:spcPts val="1355"/>
              </a:spcBef>
              <a:tabLst>
                <a:tab pos="1383665" algn="l"/>
                <a:tab pos="2602230" algn="l"/>
                <a:tab pos="4126865" algn="l"/>
                <a:tab pos="6031230" algn="l"/>
              </a:tabLst>
            </a:pPr>
            <a:r>
              <a:rPr sz="1800" spc="-15" dirty="0">
                <a:latin typeface="Calibri"/>
                <a:cs typeface="Calibri"/>
              </a:rPr>
              <a:t>Discrete	Discrete	Discrete	</a:t>
            </a:r>
            <a:r>
              <a:rPr sz="1800" spc="-10" dirty="0">
                <a:latin typeface="Calibri"/>
                <a:cs typeface="Calibri"/>
              </a:rPr>
              <a:t>Conti	</a:t>
            </a:r>
            <a:r>
              <a:rPr sz="1800" spc="-5" dirty="0">
                <a:latin typeface="Calibri"/>
                <a:cs typeface="Calibri"/>
              </a:rPr>
              <a:t>Conti</a:t>
            </a:r>
            <a:endParaRPr sz="1800" dirty="0">
              <a:latin typeface="Calibri"/>
              <a:cs typeface="Calibri"/>
            </a:endParaRPr>
          </a:p>
        </p:txBody>
      </p:sp>
      <p:sp>
        <p:nvSpPr>
          <p:cNvPr id="5" name="object 5"/>
          <p:cNvSpPr txBox="1"/>
          <p:nvPr/>
        </p:nvSpPr>
        <p:spPr>
          <a:xfrm>
            <a:off x="7467544" y="5817875"/>
            <a:ext cx="1408430" cy="788035"/>
          </a:xfrm>
          <a:prstGeom prst="rect">
            <a:avLst/>
          </a:prstGeom>
        </p:spPr>
        <p:txBody>
          <a:bodyPr vert="horz" wrap="square" lIns="0" tIns="119380" rIns="0" bIns="0" rtlCol="0">
            <a:spAutoFit/>
          </a:bodyPr>
          <a:lstStyle/>
          <a:p>
            <a:pPr algn="ctr">
              <a:lnSpc>
                <a:spcPct val="100000"/>
              </a:lnSpc>
              <a:spcBef>
                <a:spcPts val="940"/>
              </a:spcBef>
            </a:pPr>
            <a:r>
              <a:rPr sz="1800" b="1" spc="-10" dirty="0">
                <a:latin typeface="Calibri"/>
                <a:cs typeface="Calibri"/>
              </a:rPr>
              <a:t>Image</a:t>
            </a:r>
            <a:r>
              <a:rPr sz="1800" b="1" spc="-45" dirty="0">
                <a:latin typeface="Calibri"/>
                <a:cs typeface="Calibri"/>
              </a:rPr>
              <a:t> </a:t>
            </a:r>
            <a:r>
              <a:rPr sz="1800" b="1" spc="-5" dirty="0">
                <a:latin typeface="Calibri"/>
                <a:cs typeface="Calibri"/>
              </a:rPr>
              <a:t>analysis</a:t>
            </a:r>
            <a:endParaRPr sz="1800" dirty="0">
              <a:latin typeface="Calibri"/>
              <a:cs typeface="Calibri"/>
            </a:endParaRPr>
          </a:p>
          <a:p>
            <a:pPr marL="20320" algn="ctr">
              <a:lnSpc>
                <a:spcPct val="100000"/>
              </a:lnSpc>
              <a:spcBef>
                <a:spcPts val="840"/>
              </a:spcBef>
            </a:pPr>
            <a:r>
              <a:rPr sz="1800" spc="-10" dirty="0">
                <a:latin typeface="Calibri"/>
                <a:cs typeface="Calibri"/>
              </a:rPr>
              <a:t>Conti</a:t>
            </a:r>
            <a:endParaRPr sz="1800" dirty="0">
              <a:latin typeface="Calibri"/>
              <a:cs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Deterministic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Stochastic</a:t>
            </a:r>
            <a:endParaRPr lang="en-US" dirty="0"/>
          </a:p>
        </p:txBody>
      </p:sp>
      <p:sp>
        <p:nvSpPr>
          <p:cNvPr id="3" name="Content Placeholder 2"/>
          <p:cNvSpPr>
            <a:spLocks noGrp="1"/>
          </p:cNvSpPr>
          <p:nvPr>
            <p:ph idx="1"/>
          </p:nvPr>
        </p:nvSpPr>
        <p:spPr>
          <a:xfrm>
            <a:off x="457200" y="1354775"/>
            <a:ext cx="8229600" cy="4525963"/>
          </a:xfrm>
        </p:spPr>
        <p:txBody>
          <a:bodyPr>
            <a:normAutofit fontScale="92500"/>
          </a:bodyPr>
          <a:lstStyle/>
          <a:p>
            <a:pPr algn="just"/>
            <a:r>
              <a:rPr lang="en-US" sz="2800" dirty="0">
                <a:latin typeface="Times New Roman" pitchFamily="18" charset="0"/>
                <a:cs typeface="Times New Roman" pitchFamily="18" charset="0"/>
              </a:rPr>
              <a:t>If an agent's current state and selected action can completely determine the next state of the environment, then such environment is called a </a:t>
            </a:r>
            <a:r>
              <a:rPr lang="en-US" sz="2800" b="1" dirty="0">
                <a:latin typeface="Times New Roman" pitchFamily="18" charset="0"/>
                <a:cs typeface="Times New Roman" pitchFamily="18" charset="0"/>
              </a:rPr>
              <a:t>deterministic environment</a:t>
            </a:r>
            <a:r>
              <a:rPr lang="en-US" sz="2800" dirty="0">
                <a:latin typeface="Times New Roman" pitchFamily="18" charset="0"/>
                <a:cs typeface="Times New Roman" pitchFamily="18" charset="0"/>
              </a:rPr>
              <a:t>. (Next state is completely predictable)</a:t>
            </a:r>
          </a:p>
          <a:p>
            <a:pPr algn="just"/>
            <a:r>
              <a:rPr lang="en-US" sz="2800" dirty="0">
                <a:latin typeface="Times New Roman" pitchFamily="18" charset="0"/>
                <a:cs typeface="Times New Roman" pitchFamily="18" charset="0"/>
              </a:rPr>
              <a:t>A </a:t>
            </a:r>
            <a:r>
              <a:rPr lang="en-US" sz="2800" b="1" dirty="0">
                <a:latin typeface="Times New Roman" pitchFamily="18" charset="0"/>
                <a:cs typeface="Times New Roman" pitchFamily="18" charset="0"/>
              </a:rPr>
              <a:t>stochastic environment </a:t>
            </a:r>
            <a:r>
              <a:rPr lang="en-US" sz="2800" dirty="0">
                <a:latin typeface="Times New Roman" pitchFamily="18" charset="0"/>
                <a:cs typeface="Times New Roman" pitchFamily="18" charset="0"/>
              </a:rPr>
              <a:t>is random in nature and cannot be determined completely by an agent. (Next step has some uncertainty)</a:t>
            </a:r>
          </a:p>
          <a:p>
            <a:pPr algn="just"/>
            <a:r>
              <a:rPr lang="en-US" sz="2800" dirty="0">
                <a:latin typeface="Times New Roman" pitchFamily="18" charset="0"/>
                <a:cs typeface="Times New Roman" pitchFamily="18" charset="0"/>
              </a:rPr>
              <a:t>In a deterministic, fully observable environment, agent does not need to worry about uncertainty.</a:t>
            </a:r>
          </a:p>
          <a:p>
            <a:pPr algn="just"/>
            <a:r>
              <a:rPr lang="en-US" sz="2800" dirty="0">
                <a:latin typeface="Times New Roman" pitchFamily="18" charset="0"/>
                <a:cs typeface="Times New Roman" pitchFamily="18" charset="0"/>
              </a:rPr>
              <a:t>Tic </a:t>
            </a:r>
            <a:r>
              <a:rPr lang="en-US" sz="2800" dirty="0" err="1">
                <a:latin typeface="Times New Roman" pitchFamily="18" charset="0"/>
                <a:cs typeface="Times New Roman" pitchFamily="18" charset="0"/>
              </a:rPr>
              <a:t>Tac</a:t>
            </a:r>
            <a:r>
              <a:rPr lang="en-US" sz="2800" dirty="0">
                <a:latin typeface="Times New Roman" pitchFamily="18" charset="0"/>
                <a:cs typeface="Times New Roman" pitchFamily="18" charset="0"/>
              </a:rPr>
              <a:t> Toe game, Physical world</a:t>
            </a:r>
          </a:p>
          <a:p>
            <a:pPr algn="just"/>
            <a:endParaRPr lang="en-US" sz="3000" dirty="0">
              <a:latin typeface="Times New Roman" pitchFamily="18" charset="0"/>
              <a:cs typeface="Times New Roman" pitchFamily="18" charset="0"/>
            </a:endParaRPr>
          </a:p>
          <a:p>
            <a:pPr algn="just"/>
            <a:endParaRPr lang="en-US" sz="3000" dirty="0">
              <a:latin typeface="Times New Roman" pitchFamily="18" charset="0"/>
              <a:cs typeface="Times New Roman" pitchFamily="18" charset="0"/>
            </a:endParaRPr>
          </a:p>
          <a:p>
            <a:endParaRPr lang="en-US" dirty="0"/>
          </a:p>
        </p:txBody>
      </p:sp>
      <p:sp>
        <p:nvSpPr>
          <p:cNvPr id="6" name="object 4"/>
          <p:cNvSpPr txBox="1"/>
          <p:nvPr/>
        </p:nvSpPr>
        <p:spPr>
          <a:xfrm>
            <a:off x="7620669" y="5791200"/>
            <a:ext cx="1405890" cy="787400"/>
          </a:xfrm>
          <a:prstGeom prst="rect">
            <a:avLst/>
          </a:prstGeom>
        </p:spPr>
        <p:txBody>
          <a:bodyPr vert="horz" wrap="square" lIns="0" tIns="119380" rIns="0" bIns="0" rtlCol="0">
            <a:spAutoFit/>
          </a:bodyPr>
          <a:lstStyle/>
          <a:p>
            <a:pPr marL="12700">
              <a:lnSpc>
                <a:spcPct val="100000"/>
              </a:lnSpc>
              <a:spcBef>
                <a:spcPts val="940"/>
              </a:spcBef>
            </a:pPr>
            <a:r>
              <a:rPr sz="1800" b="1" spc="-10" dirty="0">
                <a:latin typeface="Calibri"/>
                <a:cs typeface="Calibri"/>
              </a:rPr>
              <a:t>Image</a:t>
            </a:r>
            <a:r>
              <a:rPr sz="1800" b="1" spc="-70" dirty="0">
                <a:latin typeface="Calibri"/>
                <a:cs typeface="Calibri"/>
              </a:rPr>
              <a:t> </a:t>
            </a:r>
            <a:r>
              <a:rPr sz="1800" b="1" spc="-5" dirty="0">
                <a:latin typeface="Calibri"/>
                <a:cs typeface="Calibri"/>
              </a:rPr>
              <a:t>analysis</a:t>
            </a:r>
            <a:endParaRPr sz="1800">
              <a:latin typeface="Calibri"/>
              <a:cs typeface="Calibri"/>
            </a:endParaRPr>
          </a:p>
          <a:p>
            <a:pPr marL="86995">
              <a:lnSpc>
                <a:spcPct val="100000"/>
              </a:lnSpc>
              <a:spcBef>
                <a:spcPts val="840"/>
              </a:spcBef>
            </a:pPr>
            <a:r>
              <a:rPr sz="1800" spc="-10" dirty="0">
                <a:latin typeface="Calibri"/>
                <a:cs typeface="Calibri"/>
              </a:rPr>
              <a:t>Deterministic</a:t>
            </a:r>
            <a:endParaRPr sz="1800">
              <a:latin typeface="Calibri"/>
              <a:cs typeface="Calibri"/>
            </a:endParaRPr>
          </a:p>
        </p:txBody>
      </p:sp>
      <p:sp>
        <p:nvSpPr>
          <p:cNvPr id="7" name="object 5"/>
          <p:cNvSpPr txBox="1"/>
          <p:nvPr/>
        </p:nvSpPr>
        <p:spPr>
          <a:xfrm>
            <a:off x="4190990" y="5791200"/>
            <a:ext cx="1009650" cy="787400"/>
          </a:xfrm>
          <a:prstGeom prst="rect">
            <a:avLst/>
          </a:prstGeom>
        </p:spPr>
        <p:txBody>
          <a:bodyPr vert="horz" wrap="square" lIns="0" tIns="119380" rIns="0" bIns="0" rtlCol="0">
            <a:spAutoFit/>
          </a:bodyPr>
          <a:lstStyle/>
          <a:p>
            <a:pPr marL="12700">
              <a:lnSpc>
                <a:spcPct val="100000"/>
              </a:lnSpc>
              <a:spcBef>
                <a:spcPts val="940"/>
              </a:spcBef>
            </a:pPr>
            <a:r>
              <a:rPr sz="1800" b="1" spc="-140" dirty="0">
                <a:latin typeface="Calibri"/>
                <a:cs typeface="Calibri"/>
              </a:rPr>
              <a:t>T</a:t>
            </a:r>
            <a:r>
              <a:rPr sz="1800" b="1" spc="-10" dirty="0">
                <a:latin typeface="Calibri"/>
                <a:cs typeface="Calibri"/>
              </a:rPr>
              <a:t>a</a:t>
            </a:r>
            <a:r>
              <a:rPr sz="1800" b="1" dirty="0">
                <a:latin typeface="Calibri"/>
                <a:cs typeface="Calibri"/>
              </a:rPr>
              <a:t>xi</a:t>
            </a:r>
            <a:r>
              <a:rPr sz="1800" b="1" spc="-25" dirty="0">
                <a:latin typeface="Calibri"/>
                <a:cs typeface="Calibri"/>
              </a:rPr>
              <a:t> </a:t>
            </a:r>
            <a:r>
              <a:rPr sz="1800" b="1" spc="5" dirty="0">
                <a:latin typeface="Calibri"/>
                <a:cs typeface="Calibri"/>
              </a:rPr>
              <a:t>dr</a:t>
            </a:r>
            <a:r>
              <a:rPr sz="1800" b="1" spc="-15" dirty="0">
                <a:latin typeface="Calibri"/>
                <a:cs typeface="Calibri"/>
              </a:rPr>
              <a:t>i</a:t>
            </a:r>
            <a:r>
              <a:rPr sz="1800" b="1" spc="-10" dirty="0">
                <a:latin typeface="Calibri"/>
                <a:cs typeface="Calibri"/>
              </a:rPr>
              <a:t>v</a:t>
            </a:r>
            <a:r>
              <a:rPr sz="1800" b="1" spc="10" dirty="0">
                <a:latin typeface="Calibri"/>
                <a:cs typeface="Calibri"/>
              </a:rPr>
              <a:t>e</a:t>
            </a:r>
            <a:r>
              <a:rPr sz="1800" b="1" dirty="0">
                <a:latin typeface="Calibri"/>
                <a:cs typeface="Calibri"/>
              </a:rPr>
              <a:t>r</a:t>
            </a:r>
            <a:endParaRPr sz="1800">
              <a:latin typeface="Calibri"/>
              <a:cs typeface="Calibri"/>
            </a:endParaRPr>
          </a:p>
          <a:p>
            <a:pPr marL="12700">
              <a:lnSpc>
                <a:spcPct val="100000"/>
              </a:lnSpc>
              <a:spcBef>
                <a:spcPts val="840"/>
              </a:spcBef>
            </a:pPr>
            <a:r>
              <a:rPr sz="1800" spc="-10" dirty="0">
                <a:latin typeface="Calibri"/>
                <a:cs typeface="Calibri"/>
              </a:rPr>
              <a:t>Stochastic</a:t>
            </a:r>
            <a:endParaRPr sz="1800">
              <a:latin typeface="Calibri"/>
              <a:cs typeface="Calibri"/>
            </a:endParaRPr>
          </a:p>
        </p:txBody>
      </p:sp>
      <p:sp>
        <p:nvSpPr>
          <p:cNvPr id="8" name="object 6"/>
          <p:cNvSpPr txBox="1"/>
          <p:nvPr/>
        </p:nvSpPr>
        <p:spPr>
          <a:xfrm>
            <a:off x="2666232" y="5791200"/>
            <a:ext cx="1307465" cy="787400"/>
          </a:xfrm>
          <a:prstGeom prst="rect">
            <a:avLst/>
          </a:prstGeom>
        </p:spPr>
        <p:txBody>
          <a:bodyPr vert="horz" wrap="square" lIns="0" tIns="119380" rIns="0" bIns="0" rtlCol="0">
            <a:spAutoFit/>
          </a:bodyPr>
          <a:lstStyle/>
          <a:p>
            <a:pPr algn="ctr">
              <a:lnSpc>
                <a:spcPct val="100000"/>
              </a:lnSpc>
              <a:spcBef>
                <a:spcPts val="940"/>
              </a:spcBef>
            </a:pPr>
            <a:r>
              <a:rPr sz="1800" b="1" spc="-5" dirty="0">
                <a:latin typeface="Calibri"/>
                <a:cs typeface="Calibri"/>
              </a:rPr>
              <a:t>Backgammon</a:t>
            </a:r>
            <a:endParaRPr sz="1800" dirty="0">
              <a:latin typeface="Calibri"/>
              <a:cs typeface="Calibri"/>
            </a:endParaRPr>
          </a:p>
          <a:p>
            <a:pPr marR="29209" algn="ctr">
              <a:lnSpc>
                <a:spcPct val="100000"/>
              </a:lnSpc>
              <a:spcBef>
                <a:spcPts val="840"/>
              </a:spcBef>
            </a:pPr>
            <a:r>
              <a:rPr sz="1800" spc="-10" dirty="0">
                <a:latin typeface="Calibri"/>
                <a:cs typeface="Calibri"/>
              </a:rPr>
              <a:t>Stochastic</a:t>
            </a:r>
            <a:endParaRPr sz="1800" dirty="0">
              <a:latin typeface="Calibri"/>
              <a:cs typeface="Calibri"/>
            </a:endParaRPr>
          </a:p>
        </p:txBody>
      </p:sp>
      <p:sp>
        <p:nvSpPr>
          <p:cNvPr id="9" name="object 7"/>
          <p:cNvSpPr txBox="1"/>
          <p:nvPr/>
        </p:nvSpPr>
        <p:spPr>
          <a:xfrm>
            <a:off x="304800" y="5791200"/>
            <a:ext cx="2258695" cy="787400"/>
          </a:xfrm>
          <a:prstGeom prst="rect">
            <a:avLst/>
          </a:prstGeom>
        </p:spPr>
        <p:txBody>
          <a:bodyPr vert="horz" wrap="square" lIns="0" tIns="119380" rIns="0" bIns="0" rtlCol="0">
            <a:spAutoFit/>
          </a:bodyPr>
          <a:lstStyle/>
          <a:p>
            <a:pPr marL="12700">
              <a:lnSpc>
                <a:spcPct val="100000"/>
              </a:lnSpc>
              <a:spcBef>
                <a:spcPts val="940"/>
              </a:spcBef>
              <a:tabLst>
                <a:tab pos="1459865" algn="l"/>
              </a:tabLst>
            </a:pPr>
            <a:r>
              <a:rPr sz="1800" b="1" spc="-10" dirty="0">
                <a:latin typeface="Calibri"/>
                <a:cs typeface="Calibri"/>
              </a:rPr>
              <a:t>Cross</a:t>
            </a:r>
            <a:r>
              <a:rPr sz="1800" b="1" spc="-5" dirty="0">
                <a:latin typeface="Calibri"/>
                <a:cs typeface="Calibri"/>
              </a:rPr>
              <a:t> </a:t>
            </a:r>
            <a:r>
              <a:rPr sz="1800" b="1" spc="-30" dirty="0">
                <a:latin typeface="Calibri"/>
                <a:cs typeface="Calibri"/>
              </a:rPr>
              <a:t>Word	</a:t>
            </a:r>
            <a:r>
              <a:rPr sz="1800" b="1" spc="-15" dirty="0">
                <a:latin typeface="Calibri"/>
                <a:cs typeface="Calibri"/>
              </a:rPr>
              <a:t>Poker</a:t>
            </a:r>
            <a:endParaRPr sz="1800" dirty="0">
              <a:latin typeface="Calibri"/>
              <a:cs typeface="Calibri"/>
            </a:endParaRPr>
          </a:p>
          <a:p>
            <a:pPr marL="12700">
              <a:lnSpc>
                <a:spcPct val="100000"/>
              </a:lnSpc>
              <a:spcBef>
                <a:spcPts val="840"/>
              </a:spcBef>
            </a:pPr>
            <a:r>
              <a:rPr sz="1800" spc="-10" dirty="0">
                <a:latin typeface="Calibri"/>
                <a:cs typeface="Calibri"/>
              </a:rPr>
              <a:t>Deterministic</a:t>
            </a:r>
            <a:r>
              <a:rPr sz="1800" spc="15" dirty="0">
                <a:latin typeface="Calibri"/>
                <a:cs typeface="Calibri"/>
              </a:rPr>
              <a:t> </a:t>
            </a:r>
            <a:r>
              <a:rPr sz="1800" spc="-10" dirty="0">
                <a:latin typeface="Calibri"/>
                <a:cs typeface="Calibri"/>
              </a:rPr>
              <a:t>Stochastic</a:t>
            </a:r>
            <a:endParaRPr sz="1800" dirty="0">
              <a:latin typeface="Calibri"/>
              <a:cs typeface="Calibri"/>
            </a:endParaRPr>
          </a:p>
        </p:txBody>
      </p:sp>
      <p:sp>
        <p:nvSpPr>
          <p:cNvPr id="10" name="object 8"/>
          <p:cNvSpPr txBox="1"/>
          <p:nvPr/>
        </p:nvSpPr>
        <p:spPr>
          <a:xfrm>
            <a:off x="5638025" y="5791200"/>
            <a:ext cx="1718945" cy="787400"/>
          </a:xfrm>
          <a:prstGeom prst="rect">
            <a:avLst/>
          </a:prstGeom>
        </p:spPr>
        <p:txBody>
          <a:bodyPr vert="horz" wrap="square" lIns="0" tIns="119380" rIns="0" bIns="0" rtlCol="0">
            <a:spAutoFit/>
          </a:bodyPr>
          <a:lstStyle/>
          <a:p>
            <a:pPr algn="ctr">
              <a:lnSpc>
                <a:spcPct val="100000"/>
              </a:lnSpc>
              <a:spcBef>
                <a:spcPts val="940"/>
              </a:spcBef>
            </a:pPr>
            <a:r>
              <a:rPr sz="1800" b="1" spc="-15" dirty="0">
                <a:latin typeface="Calibri"/>
                <a:cs typeface="Calibri"/>
              </a:rPr>
              <a:t>Part </a:t>
            </a:r>
            <a:r>
              <a:rPr sz="1800" b="1" dirty="0">
                <a:latin typeface="Calibri"/>
                <a:cs typeface="Calibri"/>
              </a:rPr>
              <a:t>picking</a:t>
            </a:r>
            <a:r>
              <a:rPr sz="1800" b="1" spc="-45" dirty="0">
                <a:latin typeface="Calibri"/>
                <a:cs typeface="Calibri"/>
              </a:rPr>
              <a:t> </a:t>
            </a:r>
            <a:r>
              <a:rPr sz="1800" b="1" spc="-10" dirty="0">
                <a:latin typeface="Calibri"/>
                <a:cs typeface="Calibri"/>
              </a:rPr>
              <a:t>robot</a:t>
            </a:r>
            <a:endParaRPr sz="1800">
              <a:latin typeface="Calibri"/>
              <a:cs typeface="Calibri"/>
            </a:endParaRPr>
          </a:p>
          <a:p>
            <a:pPr marL="6350" algn="ctr">
              <a:lnSpc>
                <a:spcPct val="100000"/>
              </a:lnSpc>
              <a:spcBef>
                <a:spcPts val="840"/>
              </a:spcBef>
            </a:pPr>
            <a:r>
              <a:rPr sz="1800" spc="-10" dirty="0">
                <a:latin typeface="Calibri"/>
                <a:cs typeface="Calibri"/>
              </a:rPr>
              <a:t>Stochastic</a:t>
            </a:r>
            <a:endParaRPr sz="1800">
              <a:latin typeface="Calibri"/>
              <a:cs typeface="Calibri"/>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Single-agent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Multi-agent</a:t>
            </a:r>
            <a:endParaRPr lang="en-US" dirty="0"/>
          </a:p>
        </p:txBody>
      </p:sp>
      <p:sp>
        <p:nvSpPr>
          <p:cNvPr id="3" name="Content Placeholder 2"/>
          <p:cNvSpPr>
            <a:spLocks noGrp="1"/>
          </p:cNvSpPr>
          <p:nvPr>
            <p:ph idx="1"/>
          </p:nvPr>
        </p:nvSpPr>
        <p:spPr>
          <a:xfrm>
            <a:off x="647700" y="1262062"/>
            <a:ext cx="8229600" cy="4525963"/>
          </a:xfrm>
        </p:spPr>
        <p:txBody>
          <a:bodyPr>
            <a:normAutofit/>
          </a:bodyPr>
          <a:lstStyle/>
          <a:p>
            <a:pPr algn="just"/>
            <a:r>
              <a:rPr lang="en-US" sz="2800" dirty="0">
                <a:latin typeface="Times New Roman" pitchFamily="18" charset="0"/>
                <a:cs typeface="Times New Roman" pitchFamily="18" charset="0"/>
              </a:rPr>
              <a:t>If only </a:t>
            </a:r>
            <a:r>
              <a:rPr lang="en-US" sz="2800" b="1" dirty="0">
                <a:latin typeface="Times New Roman" pitchFamily="18" charset="0"/>
                <a:cs typeface="Times New Roman" pitchFamily="18" charset="0"/>
              </a:rPr>
              <a:t>one agent </a:t>
            </a:r>
            <a:r>
              <a:rPr lang="en-US" sz="2800" dirty="0">
                <a:latin typeface="Times New Roman" pitchFamily="18" charset="0"/>
                <a:cs typeface="Times New Roman" pitchFamily="18" charset="0"/>
              </a:rPr>
              <a:t>is involved in an environment, and operating by itself then such an environment is called single agent environment.</a:t>
            </a:r>
          </a:p>
          <a:p>
            <a:pPr algn="just"/>
            <a:r>
              <a:rPr lang="en-US" sz="2800" dirty="0">
                <a:latin typeface="Times New Roman" pitchFamily="18" charset="0"/>
                <a:cs typeface="Times New Roman" pitchFamily="18" charset="0"/>
              </a:rPr>
              <a:t>However, if </a:t>
            </a:r>
            <a:r>
              <a:rPr lang="en-US" sz="2800" b="1" dirty="0">
                <a:latin typeface="Times New Roman" pitchFamily="18" charset="0"/>
                <a:cs typeface="Times New Roman" pitchFamily="18" charset="0"/>
              </a:rPr>
              <a:t>multiple agents </a:t>
            </a:r>
            <a:r>
              <a:rPr lang="en-US" sz="2800" dirty="0">
                <a:latin typeface="Times New Roman" pitchFamily="18" charset="0"/>
                <a:cs typeface="Times New Roman" pitchFamily="18" charset="0"/>
              </a:rPr>
              <a:t>are operating in an environment, then such an environment is called a multi-agent environment.</a:t>
            </a:r>
          </a:p>
          <a:p>
            <a:r>
              <a:rPr lang="en-US" sz="2800" dirty="0">
                <a:latin typeface="Times New Roman" pitchFamily="18" charset="0"/>
                <a:cs typeface="Times New Roman" pitchFamily="18" charset="0"/>
              </a:rPr>
              <a:t>Maze game</a:t>
            </a:r>
          </a:p>
          <a:p>
            <a:r>
              <a:rPr lang="en-US" sz="2800" dirty="0">
                <a:latin typeface="Times New Roman" pitchFamily="18" charset="0"/>
                <a:cs typeface="Times New Roman" pitchFamily="18" charset="0"/>
              </a:rPr>
              <a:t>Football that includes 10 players</a:t>
            </a:r>
          </a:p>
        </p:txBody>
      </p:sp>
      <p:pic>
        <p:nvPicPr>
          <p:cNvPr id="13314" name="Picture 2" descr="Maze game for children Royalty Free Vector Image">
            <a:extLst>
              <a:ext uri="{FF2B5EF4-FFF2-40B4-BE49-F238E27FC236}">
                <a16:creationId xmlns="" xmlns:a16="http://schemas.microsoft.com/office/drawing/2014/main" id="{1A43712A-7C68-1978-57F2-D03977F39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594100"/>
            <a:ext cx="2057400" cy="2219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Episodic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sequential</a:t>
            </a:r>
            <a:endParaRPr lang="en-US" dirty="0"/>
          </a:p>
        </p:txBody>
      </p:sp>
      <p:sp>
        <p:nvSpPr>
          <p:cNvPr id="3" name="Content Placeholder 2"/>
          <p:cNvSpPr>
            <a:spLocks noGrp="1"/>
          </p:cNvSpPr>
          <p:nvPr>
            <p:ph idx="1"/>
          </p:nvPr>
        </p:nvSpPr>
        <p:spPr>
          <a:xfrm>
            <a:off x="457200" y="1600201"/>
            <a:ext cx="8229600" cy="2133599"/>
          </a:xfrm>
        </p:spPr>
        <p:txBody>
          <a:bodyPr>
            <a:normAutofit fontScale="70000" lnSpcReduction="20000"/>
          </a:bodyPr>
          <a:lstStyle/>
          <a:p>
            <a:pPr algn="just"/>
            <a:r>
              <a:rPr lang="en-US" sz="2800" dirty="0">
                <a:latin typeface="Times New Roman" pitchFamily="18" charset="0"/>
                <a:cs typeface="Times New Roman" pitchFamily="18" charset="0"/>
              </a:rPr>
              <a:t>In an </a:t>
            </a:r>
            <a:r>
              <a:rPr lang="en-US" sz="2800" b="1" dirty="0">
                <a:latin typeface="Times New Roman" pitchFamily="18" charset="0"/>
                <a:cs typeface="Times New Roman" pitchFamily="18" charset="0"/>
              </a:rPr>
              <a:t>episodic environment</a:t>
            </a:r>
            <a:r>
              <a:rPr lang="en-US" sz="2800" dirty="0">
                <a:latin typeface="Times New Roman" pitchFamily="18" charset="0"/>
                <a:cs typeface="Times New Roman" pitchFamily="18" charset="0"/>
              </a:rPr>
              <a:t>, there is a series of one-shot actions, and only the current percept is required for the action.</a:t>
            </a:r>
          </a:p>
          <a:p>
            <a:pPr lvl="1" algn="just"/>
            <a:r>
              <a:rPr lang="en-US" sz="2400" dirty="0">
                <a:latin typeface="Times New Roman" pitchFamily="18" charset="0"/>
                <a:cs typeface="Times New Roman" pitchFamily="18" charset="0"/>
              </a:rPr>
              <a:t>Mail Sorting System</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However, in </a:t>
            </a:r>
            <a:r>
              <a:rPr lang="en-US" sz="2800" b="1" dirty="0">
                <a:latin typeface="Times New Roman" pitchFamily="18" charset="0"/>
                <a:cs typeface="Times New Roman" pitchFamily="18" charset="0"/>
              </a:rPr>
              <a:t>Sequential environment</a:t>
            </a:r>
            <a:r>
              <a:rPr lang="en-US" sz="2800" dirty="0">
                <a:latin typeface="Times New Roman" pitchFamily="18" charset="0"/>
                <a:cs typeface="Times New Roman" pitchFamily="18" charset="0"/>
              </a:rPr>
              <a:t>, an agent requires memory of past actions to determine the next best actions.</a:t>
            </a:r>
          </a:p>
          <a:p>
            <a:pPr lvl="1" algn="just"/>
            <a:r>
              <a:rPr lang="en-US" sz="2400" dirty="0">
                <a:latin typeface="Times New Roman" pitchFamily="18" charset="0"/>
                <a:cs typeface="Times New Roman" pitchFamily="18" charset="0"/>
              </a:rPr>
              <a:t>Chess game</a:t>
            </a:r>
          </a:p>
        </p:txBody>
      </p:sp>
      <p:sp>
        <p:nvSpPr>
          <p:cNvPr id="4" name="object 3"/>
          <p:cNvSpPr txBox="1"/>
          <p:nvPr/>
        </p:nvSpPr>
        <p:spPr>
          <a:xfrm>
            <a:off x="491319" y="3581400"/>
            <a:ext cx="4495800" cy="2303145"/>
          </a:xfrm>
          <a:prstGeom prst="rect">
            <a:avLst/>
          </a:prstGeom>
        </p:spPr>
        <p:txBody>
          <a:bodyPr vert="horz" wrap="square" lIns="0" tIns="80010" rIns="0" bIns="0" rtlCol="0">
            <a:spAutoFit/>
          </a:bodyPr>
          <a:lstStyle/>
          <a:p>
            <a:pPr marL="285115" indent="-273050">
              <a:lnSpc>
                <a:spcPct val="100000"/>
              </a:lnSpc>
              <a:spcBef>
                <a:spcPts val="630"/>
              </a:spcBef>
              <a:buClr>
                <a:srgbClr val="D34816"/>
              </a:buClr>
              <a:buSzPct val="85416"/>
              <a:buChar char="●"/>
              <a:tabLst>
                <a:tab pos="285115" algn="l"/>
                <a:tab pos="285750" algn="l"/>
              </a:tabLst>
            </a:pPr>
            <a:r>
              <a:rPr sz="2400" spc="-180" dirty="0">
                <a:latin typeface="Times New Roman"/>
                <a:cs typeface="Times New Roman"/>
              </a:rPr>
              <a:t>I</a:t>
            </a:r>
            <a:r>
              <a:rPr sz="2400" spc="-185" dirty="0">
                <a:latin typeface="Times New Roman"/>
                <a:cs typeface="Times New Roman"/>
              </a:rPr>
              <a:t>s</a:t>
            </a:r>
            <a:r>
              <a:rPr sz="2400" spc="-80" dirty="0">
                <a:latin typeface="Times New Roman"/>
                <a:cs typeface="Times New Roman"/>
              </a:rPr>
              <a:t> </a:t>
            </a:r>
            <a:r>
              <a:rPr sz="2400" spc="25" dirty="0">
                <a:latin typeface="Times New Roman"/>
                <a:cs typeface="Times New Roman"/>
              </a:rPr>
              <a:t>t</a:t>
            </a:r>
            <a:r>
              <a:rPr sz="2400" spc="-150" dirty="0">
                <a:latin typeface="Times New Roman"/>
                <a:cs typeface="Times New Roman"/>
              </a:rPr>
              <a:t>h</a:t>
            </a:r>
            <a:r>
              <a:rPr sz="2400" spc="-95" dirty="0">
                <a:latin typeface="Times New Roman"/>
                <a:cs typeface="Times New Roman"/>
              </a:rPr>
              <a:t>e</a:t>
            </a:r>
            <a:r>
              <a:rPr sz="2400" spc="-65" dirty="0">
                <a:latin typeface="Times New Roman"/>
                <a:cs typeface="Times New Roman"/>
              </a:rPr>
              <a:t> </a:t>
            </a:r>
            <a:r>
              <a:rPr sz="2400" spc="-85" dirty="0">
                <a:latin typeface="Times New Roman"/>
                <a:cs typeface="Times New Roman"/>
              </a:rPr>
              <a:t>c</a:t>
            </a:r>
            <a:r>
              <a:rPr sz="2400" spc="-150" dirty="0">
                <a:latin typeface="Times New Roman"/>
                <a:cs typeface="Times New Roman"/>
              </a:rPr>
              <a:t>h</a:t>
            </a:r>
            <a:r>
              <a:rPr sz="2400" spc="-105" dirty="0">
                <a:latin typeface="Times New Roman"/>
                <a:cs typeface="Times New Roman"/>
              </a:rPr>
              <a:t>o</a:t>
            </a:r>
            <a:r>
              <a:rPr sz="2400" spc="-120" dirty="0">
                <a:latin typeface="Times New Roman"/>
                <a:cs typeface="Times New Roman"/>
              </a:rPr>
              <a:t>i</a:t>
            </a:r>
            <a:r>
              <a:rPr sz="2400" spc="-160" dirty="0">
                <a:latin typeface="Times New Roman"/>
                <a:cs typeface="Times New Roman"/>
              </a:rPr>
              <a:t>c</a:t>
            </a:r>
            <a:r>
              <a:rPr sz="2400" spc="-95" dirty="0">
                <a:latin typeface="Times New Roman"/>
                <a:cs typeface="Times New Roman"/>
              </a:rPr>
              <a:t>e</a:t>
            </a:r>
            <a:r>
              <a:rPr sz="2400" spc="-65" dirty="0">
                <a:latin typeface="Times New Roman"/>
                <a:cs typeface="Times New Roman"/>
              </a:rPr>
              <a:t> </a:t>
            </a:r>
            <a:r>
              <a:rPr sz="2400" spc="-105" dirty="0">
                <a:latin typeface="Times New Roman"/>
                <a:cs typeface="Times New Roman"/>
              </a:rPr>
              <a:t>o</a:t>
            </a:r>
            <a:r>
              <a:rPr sz="2400" spc="-180" dirty="0">
                <a:latin typeface="Times New Roman"/>
                <a:cs typeface="Times New Roman"/>
              </a:rPr>
              <a:t>f</a:t>
            </a:r>
            <a:r>
              <a:rPr sz="2400" spc="-50" dirty="0">
                <a:latin typeface="Times New Roman"/>
                <a:cs typeface="Times New Roman"/>
              </a:rPr>
              <a:t> </a:t>
            </a:r>
            <a:r>
              <a:rPr sz="2400" spc="-160" dirty="0">
                <a:latin typeface="Times New Roman"/>
                <a:cs typeface="Times New Roman"/>
              </a:rPr>
              <a:t>c</a:t>
            </a:r>
            <a:r>
              <a:rPr sz="2400" spc="-105" dirty="0">
                <a:latin typeface="Times New Roman"/>
                <a:cs typeface="Times New Roman"/>
              </a:rPr>
              <a:t>u</a:t>
            </a:r>
            <a:r>
              <a:rPr sz="2400" spc="60" dirty="0">
                <a:latin typeface="Times New Roman"/>
                <a:cs typeface="Times New Roman"/>
              </a:rPr>
              <a:t>r</a:t>
            </a:r>
            <a:r>
              <a:rPr sz="2400" spc="10" dirty="0">
                <a:latin typeface="Times New Roman"/>
                <a:cs typeface="Times New Roman"/>
              </a:rPr>
              <a:t>r</a:t>
            </a:r>
            <a:r>
              <a:rPr sz="2400" spc="-110" dirty="0">
                <a:latin typeface="Times New Roman"/>
                <a:cs typeface="Times New Roman"/>
              </a:rPr>
              <a:t>e</a:t>
            </a:r>
            <a:r>
              <a:rPr sz="2400" spc="-105" dirty="0">
                <a:latin typeface="Times New Roman"/>
                <a:cs typeface="Times New Roman"/>
              </a:rPr>
              <a:t>n</a:t>
            </a:r>
            <a:r>
              <a:rPr sz="2400" spc="30" dirty="0">
                <a:latin typeface="Times New Roman"/>
                <a:cs typeface="Times New Roman"/>
              </a:rPr>
              <a:t>t</a:t>
            </a:r>
            <a:r>
              <a:rPr sz="2400" spc="-80" dirty="0">
                <a:latin typeface="Times New Roman"/>
                <a:cs typeface="Times New Roman"/>
              </a:rPr>
              <a:t> </a:t>
            </a:r>
            <a:r>
              <a:rPr sz="2400" spc="-180" dirty="0">
                <a:latin typeface="Times New Roman"/>
                <a:cs typeface="Times New Roman"/>
              </a:rPr>
              <a:t>a</a:t>
            </a:r>
            <a:r>
              <a:rPr sz="2400" spc="-160" dirty="0">
                <a:latin typeface="Times New Roman"/>
                <a:cs typeface="Times New Roman"/>
              </a:rPr>
              <a:t>c</a:t>
            </a:r>
            <a:r>
              <a:rPr sz="2400" spc="25" dirty="0">
                <a:latin typeface="Times New Roman"/>
                <a:cs typeface="Times New Roman"/>
              </a:rPr>
              <a:t>t</a:t>
            </a:r>
            <a:r>
              <a:rPr sz="2400" spc="-120" dirty="0">
                <a:latin typeface="Times New Roman"/>
                <a:cs typeface="Times New Roman"/>
              </a:rPr>
              <a:t>i</a:t>
            </a:r>
            <a:r>
              <a:rPr sz="2400" spc="-105" dirty="0">
                <a:latin typeface="Times New Roman"/>
                <a:cs typeface="Times New Roman"/>
              </a:rPr>
              <a:t>on</a:t>
            </a:r>
            <a:endParaRPr sz="2400" dirty="0">
              <a:latin typeface="Times New Roman"/>
              <a:cs typeface="Times New Roman"/>
            </a:endParaRPr>
          </a:p>
          <a:p>
            <a:pPr marL="560705" lvl="1" indent="-228600">
              <a:lnSpc>
                <a:spcPct val="100000"/>
              </a:lnSpc>
              <a:spcBef>
                <a:spcPts val="450"/>
              </a:spcBef>
              <a:buClr>
                <a:srgbClr val="9A2D1F"/>
              </a:buClr>
              <a:buSzPct val="85000"/>
              <a:buChar char="●"/>
              <a:tabLst>
                <a:tab pos="561340" algn="l"/>
              </a:tabLst>
            </a:pPr>
            <a:r>
              <a:rPr sz="2000" spc="-105" dirty="0">
                <a:latin typeface="Times New Roman"/>
                <a:cs typeface="Times New Roman"/>
              </a:rPr>
              <a:t>D</a:t>
            </a:r>
            <a:r>
              <a:rPr sz="2000" spc="-90" dirty="0">
                <a:latin typeface="Times New Roman"/>
                <a:cs typeface="Times New Roman"/>
              </a:rPr>
              <a:t>e</a:t>
            </a:r>
            <a:r>
              <a:rPr sz="2000" spc="-85" dirty="0">
                <a:latin typeface="Times New Roman"/>
                <a:cs typeface="Times New Roman"/>
              </a:rPr>
              <a:t>p</a:t>
            </a:r>
            <a:r>
              <a:rPr sz="2000" spc="-90" dirty="0">
                <a:latin typeface="Times New Roman"/>
                <a:cs typeface="Times New Roman"/>
              </a:rPr>
              <a:t>e</a:t>
            </a:r>
            <a:r>
              <a:rPr sz="2000" spc="-85" dirty="0">
                <a:latin typeface="Times New Roman"/>
                <a:cs typeface="Times New Roman"/>
              </a:rPr>
              <a:t>n</a:t>
            </a:r>
            <a:r>
              <a:rPr sz="2000" spc="-105" dirty="0">
                <a:latin typeface="Times New Roman"/>
                <a:cs typeface="Times New Roman"/>
              </a:rPr>
              <a:t>d</a:t>
            </a:r>
            <a:r>
              <a:rPr sz="2000" spc="-70" dirty="0">
                <a:latin typeface="Times New Roman"/>
                <a:cs typeface="Times New Roman"/>
              </a:rPr>
              <a:t>e</a:t>
            </a:r>
            <a:r>
              <a:rPr sz="2000" spc="-85" dirty="0">
                <a:latin typeface="Times New Roman"/>
                <a:cs typeface="Times New Roman"/>
              </a:rPr>
              <a:t>n</a:t>
            </a:r>
            <a:r>
              <a:rPr sz="2000" spc="25" dirty="0">
                <a:latin typeface="Times New Roman"/>
                <a:cs typeface="Times New Roman"/>
              </a:rPr>
              <a:t>t</a:t>
            </a:r>
            <a:r>
              <a:rPr sz="2000" spc="-65" dirty="0">
                <a:latin typeface="Times New Roman"/>
                <a:cs typeface="Times New Roman"/>
              </a:rPr>
              <a:t> </a:t>
            </a:r>
            <a:r>
              <a:rPr sz="2000" spc="-85" dirty="0">
                <a:latin typeface="Times New Roman"/>
                <a:cs typeface="Times New Roman"/>
              </a:rPr>
              <a:t>on</a:t>
            </a:r>
            <a:r>
              <a:rPr sz="2000" spc="-60" dirty="0">
                <a:latin typeface="Times New Roman"/>
                <a:cs typeface="Times New Roman"/>
              </a:rPr>
              <a:t> </a:t>
            </a:r>
            <a:r>
              <a:rPr sz="2000" spc="-105" dirty="0">
                <a:latin typeface="Times New Roman"/>
                <a:cs typeface="Times New Roman"/>
              </a:rPr>
              <a:t>p</a:t>
            </a:r>
            <a:r>
              <a:rPr sz="2000" spc="-10" dirty="0">
                <a:latin typeface="Times New Roman"/>
                <a:cs typeface="Times New Roman"/>
              </a:rPr>
              <a:t>r</a:t>
            </a:r>
            <a:r>
              <a:rPr sz="2000" spc="-110" dirty="0">
                <a:latin typeface="Times New Roman"/>
                <a:cs typeface="Times New Roman"/>
              </a:rPr>
              <a:t>e</a:t>
            </a:r>
            <a:r>
              <a:rPr sz="2000" spc="-160" dirty="0">
                <a:latin typeface="Times New Roman"/>
                <a:cs typeface="Times New Roman"/>
              </a:rPr>
              <a:t>v</a:t>
            </a:r>
            <a:r>
              <a:rPr sz="2000" spc="-100" dirty="0">
                <a:latin typeface="Times New Roman"/>
                <a:cs typeface="Times New Roman"/>
              </a:rPr>
              <a:t>i</a:t>
            </a:r>
            <a:r>
              <a:rPr sz="2000" spc="-105" dirty="0">
                <a:latin typeface="Times New Roman"/>
                <a:cs typeface="Times New Roman"/>
              </a:rPr>
              <a:t>o</a:t>
            </a:r>
            <a:r>
              <a:rPr sz="2000" spc="-85" dirty="0">
                <a:latin typeface="Times New Roman"/>
                <a:cs typeface="Times New Roman"/>
              </a:rPr>
              <a:t>u</a:t>
            </a:r>
            <a:r>
              <a:rPr sz="2000" spc="-155" dirty="0">
                <a:latin typeface="Times New Roman"/>
                <a:cs typeface="Times New Roman"/>
              </a:rPr>
              <a:t>s</a:t>
            </a:r>
            <a:r>
              <a:rPr sz="2000" spc="-50" dirty="0">
                <a:latin typeface="Times New Roman"/>
                <a:cs typeface="Times New Roman"/>
              </a:rPr>
              <a:t> </a:t>
            </a:r>
            <a:r>
              <a:rPr sz="2000" spc="-155" dirty="0">
                <a:latin typeface="Times New Roman"/>
                <a:cs typeface="Times New Roman"/>
              </a:rPr>
              <a:t>a</a:t>
            </a:r>
            <a:r>
              <a:rPr sz="2000" spc="-130" dirty="0">
                <a:latin typeface="Times New Roman"/>
                <a:cs typeface="Times New Roman"/>
              </a:rPr>
              <a:t>c</a:t>
            </a:r>
            <a:r>
              <a:rPr sz="2000" spc="40" dirty="0">
                <a:latin typeface="Times New Roman"/>
                <a:cs typeface="Times New Roman"/>
              </a:rPr>
              <a:t>t</a:t>
            </a:r>
            <a:r>
              <a:rPr sz="2000" spc="-120" dirty="0">
                <a:latin typeface="Times New Roman"/>
                <a:cs typeface="Times New Roman"/>
              </a:rPr>
              <a:t>i</a:t>
            </a:r>
            <a:r>
              <a:rPr sz="2000" spc="-85" dirty="0">
                <a:latin typeface="Times New Roman"/>
                <a:cs typeface="Times New Roman"/>
              </a:rPr>
              <a:t>o</a:t>
            </a:r>
            <a:r>
              <a:rPr sz="2000" spc="-105" dirty="0">
                <a:latin typeface="Times New Roman"/>
                <a:cs typeface="Times New Roman"/>
              </a:rPr>
              <a:t>n</a:t>
            </a:r>
            <a:r>
              <a:rPr sz="2000" spc="-145" dirty="0">
                <a:latin typeface="Times New Roman"/>
                <a:cs typeface="Times New Roman"/>
              </a:rPr>
              <a:t>s</a:t>
            </a:r>
            <a:r>
              <a:rPr sz="2000" spc="-265" dirty="0">
                <a:latin typeface="Times New Roman"/>
                <a:cs typeface="Times New Roman"/>
              </a:rPr>
              <a:t>?</a:t>
            </a:r>
            <a:endParaRPr sz="2000" dirty="0">
              <a:latin typeface="Times New Roman"/>
              <a:cs typeface="Times New Roman"/>
            </a:endParaRPr>
          </a:p>
          <a:p>
            <a:pPr marL="560705" lvl="1" indent="-228600">
              <a:lnSpc>
                <a:spcPct val="100000"/>
              </a:lnSpc>
              <a:spcBef>
                <a:spcPts val="405"/>
              </a:spcBef>
              <a:buClr>
                <a:srgbClr val="9A2D1F"/>
              </a:buClr>
              <a:buSzPct val="85000"/>
              <a:buChar char="●"/>
              <a:tabLst>
                <a:tab pos="561340" algn="l"/>
              </a:tabLst>
            </a:pPr>
            <a:r>
              <a:rPr sz="2000" spc="-150" dirty="0">
                <a:latin typeface="Times New Roman"/>
                <a:cs typeface="Times New Roman"/>
              </a:rPr>
              <a:t>If</a:t>
            </a:r>
            <a:r>
              <a:rPr sz="2000" spc="-40" dirty="0">
                <a:latin typeface="Times New Roman"/>
                <a:cs typeface="Times New Roman"/>
              </a:rPr>
              <a:t> </a:t>
            </a:r>
            <a:r>
              <a:rPr sz="2000" spc="-105" dirty="0">
                <a:latin typeface="Times New Roman"/>
                <a:cs typeface="Times New Roman"/>
              </a:rPr>
              <a:t>n</a:t>
            </a:r>
            <a:r>
              <a:rPr sz="2000" spc="-85" dirty="0">
                <a:latin typeface="Times New Roman"/>
                <a:cs typeface="Times New Roman"/>
              </a:rPr>
              <a:t>o</a:t>
            </a:r>
            <a:r>
              <a:rPr sz="2000" spc="20" dirty="0">
                <a:latin typeface="Times New Roman"/>
                <a:cs typeface="Times New Roman"/>
              </a:rPr>
              <a:t>t</a:t>
            </a:r>
            <a:r>
              <a:rPr sz="2000" spc="85" dirty="0">
                <a:latin typeface="Times New Roman"/>
                <a:cs typeface="Times New Roman"/>
              </a:rPr>
              <a:t>,</a:t>
            </a:r>
            <a:r>
              <a:rPr sz="2000" spc="-125" dirty="0">
                <a:latin typeface="Times New Roman"/>
                <a:cs typeface="Times New Roman"/>
              </a:rPr>
              <a:t> </a:t>
            </a:r>
            <a:r>
              <a:rPr sz="2000" spc="20" dirty="0">
                <a:latin typeface="Times New Roman"/>
                <a:cs typeface="Times New Roman"/>
              </a:rPr>
              <a:t>t</a:t>
            </a:r>
            <a:r>
              <a:rPr sz="2000" spc="-125" dirty="0">
                <a:latin typeface="Times New Roman"/>
                <a:cs typeface="Times New Roman"/>
              </a:rPr>
              <a:t>h</a:t>
            </a:r>
            <a:r>
              <a:rPr sz="2000" spc="-70" dirty="0">
                <a:latin typeface="Times New Roman"/>
                <a:cs typeface="Times New Roman"/>
              </a:rPr>
              <a:t>e</a:t>
            </a:r>
            <a:r>
              <a:rPr sz="2000" spc="-85" dirty="0">
                <a:latin typeface="Times New Roman"/>
                <a:cs typeface="Times New Roman"/>
              </a:rPr>
              <a:t>n</a:t>
            </a:r>
            <a:r>
              <a:rPr sz="2000" spc="-60" dirty="0">
                <a:latin typeface="Times New Roman"/>
                <a:cs typeface="Times New Roman"/>
              </a:rPr>
              <a:t> </a:t>
            </a:r>
            <a:r>
              <a:rPr sz="2000" spc="20" dirty="0">
                <a:latin typeface="Times New Roman"/>
                <a:cs typeface="Times New Roman"/>
              </a:rPr>
              <a:t>t</a:t>
            </a:r>
            <a:r>
              <a:rPr sz="2000" spc="-125" dirty="0">
                <a:latin typeface="Times New Roman"/>
                <a:cs typeface="Times New Roman"/>
              </a:rPr>
              <a:t>h</a:t>
            </a:r>
            <a:r>
              <a:rPr sz="2000" spc="-75" dirty="0">
                <a:latin typeface="Times New Roman"/>
                <a:cs typeface="Times New Roman"/>
              </a:rPr>
              <a:t>e </a:t>
            </a:r>
            <a:r>
              <a:rPr sz="2000" spc="-70" dirty="0">
                <a:latin typeface="Times New Roman"/>
                <a:cs typeface="Times New Roman"/>
              </a:rPr>
              <a:t>e</a:t>
            </a:r>
            <a:r>
              <a:rPr sz="2000" spc="-125" dirty="0">
                <a:latin typeface="Times New Roman"/>
                <a:cs typeface="Times New Roman"/>
              </a:rPr>
              <a:t>n</a:t>
            </a:r>
            <a:r>
              <a:rPr sz="2000" spc="-160" dirty="0">
                <a:latin typeface="Times New Roman"/>
                <a:cs typeface="Times New Roman"/>
              </a:rPr>
              <a:t>v</a:t>
            </a:r>
            <a:r>
              <a:rPr sz="2000" spc="-100" dirty="0">
                <a:latin typeface="Times New Roman"/>
                <a:cs typeface="Times New Roman"/>
              </a:rPr>
              <a:t>i</a:t>
            </a:r>
            <a:r>
              <a:rPr sz="2000" spc="-10" dirty="0">
                <a:latin typeface="Times New Roman"/>
                <a:cs typeface="Times New Roman"/>
              </a:rPr>
              <a:t>r</a:t>
            </a:r>
            <a:r>
              <a:rPr sz="2000" spc="-105" dirty="0">
                <a:latin typeface="Times New Roman"/>
                <a:cs typeface="Times New Roman"/>
              </a:rPr>
              <a:t>o</a:t>
            </a:r>
            <a:r>
              <a:rPr sz="2000" spc="-85" dirty="0">
                <a:latin typeface="Times New Roman"/>
                <a:cs typeface="Times New Roman"/>
              </a:rPr>
              <a:t>n</a:t>
            </a:r>
            <a:r>
              <a:rPr sz="2000" spc="-135" dirty="0">
                <a:latin typeface="Times New Roman"/>
                <a:cs typeface="Times New Roman"/>
              </a:rPr>
              <a:t>m</a:t>
            </a:r>
            <a:r>
              <a:rPr sz="2000" spc="-70" dirty="0">
                <a:latin typeface="Times New Roman"/>
                <a:cs typeface="Times New Roman"/>
              </a:rPr>
              <a:t>e</a:t>
            </a:r>
            <a:r>
              <a:rPr sz="2000" spc="-85" dirty="0">
                <a:latin typeface="Times New Roman"/>
                <a:cs typeface="Times New Roman"/>
              </a:rPr>
              <a:t>n</a:t>
            </a:r>
            <a:r>
              <a:rPr sz="2000" spc="25" dirty="0">
                <a:latin typeface="Times New Roman"/>
                <a:cs typeface="Times New Roman"/>
              </a:rPr>
              <a:t>t</a:t>
            </a:r>
            <a:r>
              <a:rPr sz="2000" spc="-45" dirty="0">
                <a:latin typeface="Times New Roman"/>
                <a:cs typeface="Times New Roman"/>
              </a:rPr>
              <a:t> </a:t>
            </a:r>
            <a:r>
              <a:rPr sz="2000" spc="-100" dirty="0">
                <a:latin typeface="Times New Roman"/>
                <a:cs typeface="Times New Roman"/>
              </a:rPr>
              <a:t>i</a:t>
            </a:r>
            <a:r>
              <a:rPr sz="2000" spc="-155" dirty="0">
                <a:latin typeface="Times New Roman"/>
                <a:cs typeface="Times New Roman"/>
              </a:rPr>
              <a:t>s</a:t>
            </a:r>
            <a:r>
              <a:rPr sz="2000" spc="-70" dirty="0">
                <a:latin typeface="Times New Roman"/>
                <a:cs typeface="Times New Roman"/>
              </a:rPr>
              <a:t> e</a:t>
            </a:r>
            <a:r>
              <a:rPr sz="2000" spc="-85" dirty="0">
                <a:latin typeface="Times New Roman"/>
                <a:cs typeface="Times New Roman"/>
              </a:rPr>
              <a:t>p</a:t>
            </a:r>
            <a:r>
              <a:rPr sz="2000" spc="-120" dirty="0">
                <a:latin typeface="Times New Roman"/>
                <a:cs typeface="Times New Roman"/>
              </a:rPr>
              <a:t>i</a:t>
            </a:r>
            <a:r>
              <a:rPr sz="2000" spc="-165" dirty="0">
                <a:latin typeface="Times New Roman"/>
                <a:cs typeface="Times New Roman"/>
              </a:rPr>
              <a:t>s</a:t>
            </a:r>
            <a:r>
              <a:rPr sz="2000" spc="-85" dirty="0">
                <a:latin typeface="Times New Roman"/>
                <a:cs typeface="Times New Roman"/>
              </a:rPr>
              <a:t>od</a:t>
            </a:r>
            <a:r>
              <a:rPr sz="2000" spc="-120" dirty="0">
                <a:latin typeface="Times New Roman"/>
                <a:cs typeface="Times New Roman"/>
              </a:rPr>
              <a:t>ic</a:t>
            </a:r>
            <a:endParaRPr sz="2000" dirty="0">
              <a:latin typeface="Times New Roman"/>
              <a:cs typeface="Times New Roman"/>
            </a:endParaRPr>
          </a:p>
          <a:p>
            <a:pPr marL="285115" indent="-273050">
              <a:lnSpc>
                <a:spcPct val="100000"/>
              </a:lnSpc>
              <a:spcBef>
                <a:spcPts val="540"/>
              </a:spcBef>
              <a:buClr>
                <a:srgbClr val="D34816"/>
              </a:buClr>
              <a:buSzPct val="85416"/>
              <a:buChar char="●"/>
              <a:tabLst>
                <a:tab pos="285115" algn="l"/>
                <a:tab pos="285750" algn="l"/>
              </a:tabLst>
            </a:pPr>
            <a:r>
              <a:rPr sz="2400" spc="-180" dirty="0">
                <a:latin typeface="Times New Roman"/>
                <a:cs typeface="Times New Roman"/>
              </a:rPr>
              <a:t>I</a:t>
            </a:r>
            <a:r>
              <a:rPr sz="2400" spc="-105" dirty="0">
                <a:latin typeface="Times New Roman"/>
                <a:cs typeface="Times New Roman"/>
              </a:rPr>
              <a:t>n</a:t>
            </a:r>
            <a:r>
              <a:rPr sz="2400" spc="-70" dirty="0">
                <a:latin typeface="Times New Roman"/>
                <a:cs typeface="Times New Roman"/>
              </a:rPr>
              <a:t> </a:t>
            </a:r>
            <a:r>
              <a:rPr sz="2400" spc="-105" dirty="0">
                <a:latin typeface="Times New Roman"/>
                <a:cs typeface="Times New Roman"/>
              </a:rPr>
              <a:t>non</a:t>
            </a:r>
            <a:r>
              <a:rPr sz="2400" spc="-35" dirty="0">
                <a:latin typeface="Times New Roman"/>
                <a:cs typeface="Times New Roman"/>
              </a:rPr>
              <a:t>-</a:t>
            </a:r>
            <a:r>
              <a:rPr sz="2400" spc="-110" dirty="0">
                <a:latin typeface="Times New Roman"/>
                <a:cs typeface="Times New Roman"/>
              </a:rPr>
              <a:t>e</a:t>
            </a:r>
            <a:r>
              <a:rPr sz="2400" spc="-105" dirty="0">
                <a:latin typeface="Times New Roman"/>
                <a:cs typeface="Times New Roman"/>
              </a:rPr>
              <a:t>p</a:t>
            </a:r>
            <a:r>
              <a:rPr sz="2400" spc="-120" dirty="0">
                <a:latin typeface="Times New Roman"/>
                <a:cs typeface="Times New Roman"/>
              </a:rPr>
              <a:t>i</a:t>
            </a:r>
            <a:r>
              <a:rPr sz="2400" spc="-170" dirty="0">
                <a:latin typeface="Times New Roman"/>
                <a:cs typeface="Times New Roman"/>
              </a:rPr>
              <a:t>s</a:t>
            </a:r>
            <a:r>
              <a:rPr sz="2400" spc="-105" dirty="0">
                <a:latin typeface="Times New Roman"/>
                <a:cs typeface="Times New Roman"/>
              </a:rPr>
              <a:t>od</a:t>
            </a:r>
            <a:r>
              <a:rPr sz="2400" spc="-145" dirty="0">
                <a:latin typeface="Times New Roman"/>
                <a:cs typeface="Times New Roman"/>
              </a:rPr>
              <a:t>ic</a:t>
            </a:r>
            <a:r>
              <a:rPr sz="2400" spc="-85" dirty="0">
                <a:latin typeface="Times New Roman"/>
                <a:cs typeface="Times New Roman"/>
              </a:rPr>
              <a:t> </a:t>
            </a:r>
            <a:r>
              <a:rPr sz="2400" spc="-110" dirty="0">
                <a:latin typeface="Times New Roman"/>
                <a:cs typeface="Times New Roman"/>
              </a:rPr>
              <a:t>e</a:t>
            </a:r>
            <a:r>
              <a:rPr sz="2400" spc="-150" dirty="0">
                <a:latin typeface="Times New Roman"/>
                <a:cs typeface="Times New Roman"/>
              </a:rPr>
              <a:t>n</a:t>
            </a:r>
            <a:r>
              <a:rPr sz="2400" spc="-195" dirty="0">
                <a:latin typeface="Times New Roman"/>
                <a:cs typeface="Times New Roman"/>
              </a:rPr>
              <a:t>v</a:t>
            </a:r>
            <a:r>
              <a:rPr sz="2400" spc="-120" dirty="0">
                <a:latin typeface="Times New Roman"/>
                <a:cs typeface="Times New Roman"/>
              </a:rPr>
              <a:t>i</a:t>
            </a:r>
            <a:r>
              <a:rPr sz="2400" spc="-10" dirty="0">
                <a:latin typeface="Times New Roman"/>
                <a:cs typeface="Times New Roman"/>
              </a:rPr>
              <a:t>r</a:t>
            </a:r>
            <a:r>
              <a:rPr sz="2400" spc="-105" dirty="0">
                <a:latin typeface="Times New Roman"/>
                <a:cs typeface="Times New Roman"/>
              </a:rPr>
              <a:t>on</a:t>
            </a:r>
            <a:r>
              <a:rPr sz="2400" spc="-145" dirty="0">
                <a:latin typeface="Times New Roman"/>
                <a:cs typeface="Times New Roman"/>
              </a:rPr>
              <a:t>m</a:t>
            </a:r>
            <a:r>
              <a:rPr sz="2400" spc="-85" dirty="0">
                <a:latin typeface="Times New Roman"/>
                <a:cs typeface="Times New Roman"/>
              </a:rPr>
              <a:t>e</a:t>
            </a:r>
            <a:r>
              <a:rPr sz="2400" spc="-105" dirty="0">
                <a:latin typeface="Times New Roman"/>
                <a:cs typeface="Times New Roman"/>
              </a:rPr>
              <a:t>n</a:t>
            </a:r>
            <a:r>
              <a:rPr sz="2400" spc="25" dirty="0">
                <a:latin typeface="Times New Roman"/>
                <a:cs typeface="Times New Roman"/>
              </a:rPr>
              <a:t>t</a:t>
            </a:r>
            <a:r>
              <a:rPr sz="2400" spc="-195" dirty="0">
                <a:latin typeface="Times New Roman"/>
                <a:cs typeface="Times New Roman"/>
              </a:rPr>
              <a:t>s</a:t>
            </a:r>
            <a:r>
              <a:rPr sz="2400" spc="30" dirty="0">
                <a:latin typeface="Times New Roman"/>
                <a:cs typeface="Times New Roman"/>
              </a:rPr>
              <a:t>:</a:t>
            </a:r>
            <a:endParaRPr sz="2400" dirty="0">
              <a:latin typeface="Times New Roman"/>
              <a:cs typeface="Times New Roman"/>
            </a:endParaRPr>
          </a:p>
          <a:p>
            <a:pPr marL="560705" lvl="1" indent="-228600">
              <a:lnSpc>
                <a:spcPct val="100000"/>
              </a:lnSpc>
              <a:spcBef>
                <a:spcPts val="459"/>
              </a:spcBef>
              <a:buClr>
                <a:srgbClr val="9A2D1F"/>
              </a:buClr>
              <a:buSzPct val="85000"/>
              <a:buChar char="●"/>
              <a:tabLst>
                <a:tab pos="561340" algn="l"/>
              </a:tabLst>
            </a:pPr>
            <a:r>
              <a:rPr sz="2000" spc="-265" dirty="0">
                <a:latin typeface="Times New Roman"/>
                <a:cs typeface="Times New Roman"/>
              </a:rPr>
              <a:t>A</a:t>
            </a:r>
            <a:r>
              <a:rPr sz="2000" spc="-160" dirty="0">
                <a:latin typeface="Times New Roman"/>
                <a:cs typeface="Times New Roman"/>
              </a:rPr>
              <a:t>g</a:t>
            </a:r>
            <a:r>
              <a:rPr sz="2000" spc="-70" dirty="0">
                <a:latin typeface="Times New Roman"/>
                <a:cs typeface="Times New Roman"/>
              </a:rPr>
              <a:t>e</a:t>
            </a:r>
            <a:r>
              <a:rPr sz="2000" spc="-105" dirty="0">
                <a:latin typeface="Times New Roman"/>
                <a:cs typeface="Times New Roman"/>
              </a:rPr>
              <a:t>n</a:t>
            </a:r>
            <a:r>
              <a:rPr sz="2000" spc="25" dirty="0">
                <a:latin typeface="Times New Roman"/>
                <a:cs typeface="Times New Roman"/>
              </a:rPr>
              <a:t>t</a:t>
            </a:r>
            <a:r>
              <a:rPr sz="2000" spc="-45" dirty="0">
                <a:latin typeface="Times New Roman"/>
                <a:cs typeface="Times New Roman"/>
              </a:rPr>
              <a:t> </a:t>
            </a:r>
            <a:r>
              <a:rPr sz="2000" spc="-125" dirty="0">
                <a:latin typeface="Times New Roman"/>
                <a:cs typeface="Times New Roman"/>
              </a:rPr>
              <a:t>h</a:t>
            </a:r>
            <a:r>
              <a:rPr sz="2000" spc="-175" dirty="0">
                <a:latin typeface="Times New Roman"/>
                <a:cs typeface="Times New Roman"/>
              </a:rPr>
              <a:t>a</a:t>
            </a:r>
            <a:r>
              <a:rPr sz="2000" spc="-155" dirty="0">
                <a:latin typeface="Times New Roman"/>
                <a:cs typeface="Times New Roman"/>
              </a:rPr>
              <a:t>s</a:t>
            </a:r>
            <a:r>
              <a:rPr sz="2000" spc="-70" dirty="0">
                <a:latin typeface="Times New Roman"/>
                <a:cs typeface="Times New Roman"/>
              </a:rPr>
              <a:t> </a:t>
            </a:r>
            <a:r>
              <a:rPr sz="2000" spc="40" dirty="0">
                <a:latin typeface="Times New Roman"/>
                <a:cs typeface="Times New Roman"/>
              </a:rPr>
              <a:t>t</a:t>
            </a:r>
            <a:r>
              <a:rPr sz="2000" spc="-85" dirty="0">
                <a:latin typeface="Times New Roman"/>
                <a:cs typeface="Times New Roman"/>
              </a:rPr>
              <a:t>o</a:t>
            </a:r>
            <a:r>
              <a:rPr sz="2000" spc="-80" dirty="0">
                <a:latin typeface="Times New Roman"/>
                <a:cs typeface="Times New Roman"/>
              </a:rPr>
              <a:t> </a:t>
            </a:r>
            <a:r>
              <a:rPr sz="2000" spc="-85" dirty="0">
                <a:latin typeface="Times New Roman"/>
                <a:cs typeface="Times New Roman"/>
              </a:rPr>
              <a:t>p</a:t>
            </a:r>
            <a:r>
              <a:rPr sz="2000" spc="-80" dirty="0">
                <a:latin typeface="Times New Roman"/>
                <a:cs typeface="Times New Roman"/>
              </a:rPr>
              <a:t>l</a:t>
            </a:r>
            <a:r>
              <a:rPr sz="2000" spc="-175" dirty="0">
                <a:latin typeface="Times New Roman"/>
                <a:cs typeface="Times New Roman"/>
              </a:rPr>
              <a:t>a</a:t>
            </a:r>
            <a:r>
              <a:rPr sz="2000" spc="-85" dirty="0">
                <a:latin typeface="Times New Roman"/>
                <a:cs typeface="Times New Roman"/>
              </a:rPr>
              <a:t>n</a:t>
            </a:r>
            <a:r>
              <a:rPr sz="2000" spc="-60" dirty="0">
                <a:latin typeface="Times New Roman"/>
                <a:cs typeface="Times New Roman"/>
              </a:rPr>
              <a:t> </a:t>
            </a:r>
            <a:r>
              <a:rPr sz="2000" spc="-155" dirty="0">
                <a:latin typeface="Times New Roman"/>
                <a:cs typeface="Times New Roman"/>
              </a:rPr>
              <a:t>a</a:t>
            </a:r>
            <a:r>
              <a:rPr sz="2000" spc="-145" dirty="0">
                <a:latin typeface="Times New Roman"/>
                <a:cs typeface="Times New Roman"/>
              </a:rPr>
              <a:t>h</a:t>
            </a:r>
            <a:r>
              <a:rPr sz="2000" spc="-70" dirty="0">
                <a:latin typeface="Times New Roman"/>
                <a:cs typeface="Times New Roman"/>
              </a:rPr>
              <a:t>e</a:t>
            </a:r>
            <a:r>
              <a:rPr sz="2000" spc="-155" dirty="0">
                <a:latin typeface="Times New Roman"/>
                <a:cs typeface="Times New Roman"/>
              </a:rPr>
              <a:t>a</a:t>
            </a:r>
            <a:r>
              <a:rPr sz="2000" spc="-105" dirty="0">
                <a:latin typeface="Times New Roman"/>
                <a:cs typeface="Times New Roman"/>
              </a:rPr>
              <a:t>d</a:t>
            </a:r>
            <a:r>
              <a:rPr sz="2000" spc="25" dirty="0">
                <a:latin typeface="Times New Roman"/>
                <a:cs typeface="Times New Roman"/>
              </a:rPr>
              <a:t>:</a:t>
            </a:r>
            <a:endParaRPr sz="2000" dirty="0">
              <a:latin typeface="Times New Roman"/>
              <a:cs typeface="Times New Roman"/>
            </a:endParaRPr>
          </a:p>
          <a:p>
            <a:pPr marL="835660" lvl="2" indent="-229870">
              <a:lnSpc>
                <a:spcPct val="100000"/>
              </a:lnSpc>
              <a:spcBef>
                <a:spcPts val="425"/>
              </a:spcBef>
              <a:buClr>
                <a:srgbClr val="E6B1AA"/>
              </a:buClr>
              <a:buSzPct val="83333"/>
              <a:buChar char="●"/>
              <a:tabLst>
                <a:tab pos="836294" algn="l"/>
              </a:tabLst>
            </a:pPr>
            <a:r>
              <a:rPr sz="1800" spc="-35" dirty="0">
                <a:latin typeface="Times New Roman"/>
                <a:cs typeface="Times New Roman"/>
              </a:rPr>
              <a:t>Current</a:t>
            </a:r>
            <a:r>
              <a:rPr sz="1800" spc="-80" dirty="0">
                <a:latin typeface="Times New Roman"/>
                <a:cs typeface="Times New Roman"/>
              </a:rPr>
              <a:t> </a:t>
            </a:r>
            <a:r>
              <a:rPr sz="1800" spc="-90" dirty="0">
                <a:latin typeface="Times New Roman"/>
                <a:cs typeface="Times New Roman"/>
              </a:rPr>
              <a:t>choice</a:t>
            </a:r>
            <a:r>
              <a:rPr sz="1800" spc="-60" dirty="0">
                <a:latin typeface="Times New Roman"/>
                <a:cs typeface="Times New Roman"/>
              </a:rPr>
              <a:t> </a:t>
            </a:r>
            <a:r>
              <a:rPr sz="1800" spc="-90" dirty="0">
                <a:latin typeface="Times New Roman"/>
                <a:cs typeface="Times New Roman"/>
              </a:rPr>
              <a:t>will</a:t>
            </a:r>
            <a:r>
              <a:rPr sz="1800" spc="-35" dirty="0">
                <a:latin typeface="Times New Roman"/>
                <a:cs typeface="Times New Roman"/>
              </a:rPr>
              <a:t> </a:t>
            </a:r>
            <a:r>
              <a:rPr sz="1800" spc="-95" dirty="0">
                <a:latin typeface="Times New Roman"/>
                <a:cs typeface="Times New Roman"/>
              </a:rPr>
              <a:t>affect</a:t>
            </a:r>
            <a:r>
              <a:rPr sz="1800" spc="-80" dirty="0">
                <a:latin typeface="Times New Roman"/>
                <a:cs typeface="Times New Roman"/>
              </a:rPr>
              <a:t> </a:t>
            </a:r>
            <a:r>
              <a:rPr sz="1800" spc="-55" dirty="0">
                <a:latin typeface="Times New Roman"/>
                <a:cs typeface="Times New Roman"/>
              </a:rPr>
              <a:t>future</a:t>
            </a:r>
            <a:r>
              <a:rPr sz="1800" spc="-80" dirty="0">
                <a:latin typeface="Times New Roman"/>
                <a:cs typeface="Times New Roman"/>
              </a:rPr>
              <a:t> </a:t>
            </a:r>
            <a:r>
              <a:rPr sz="1800" spc="-90" dirty="0">
                <a:latin typeface="Times New Roman"/>
                <a:cs typeface="Times New Roman"/>
              </a:rPr>
              <a:t>actions</a:t>
            </a:r>
            <a:endParaRPr sz="1800" dirty="0">
              <a:latin typeface="Times New Roman"/>
              <a:cs typeface="Times New Roman"/>
            </a:endParaRPr>
          </a:p>
        </p:txBody>
      </p:sp>
      <p:sp>
        <p:nvSpPr>
          <p:cNvPr id="10" name="object 4"/>
          <p:cNvSpPr txBox="1"/>
          <p:nvPr/>
        </p:nvSpPr>
        <p:spPr>
          <a:xfrm>
            <a:off x="4318098" y="6019800"/>
            <a:ext cx="1009650" cy="635000"/>
          </a:xfrm>
          <a:prstGeom prst="rect">
            <a:avLst/>
          </a:prstGeom>
        </p:spPr>
        <p:txBody>
          <a:bodyPr vert="horz" wrap="square" lIns="0" tIns="43180" rIns="0" bIns="0" rtlCol="0">
            <a:spAutoFit/>
          </a:bodyPr>
          <a:lstStyle/>
          <a:p>
            <a:pPr marL="12700">
              <a:lnSpc>
                <a:spcPct val="100000"/>
              </a:lnSpc>
              <a:spcBef>
                <a:spcPts val="340"/>
              </a:spcBef>
            </a:pPr>
            <a:r>
              <a:rPr sz="1800" b="1" spc="-140" dirty="0">
                <a:latin typeface="Calibri"/>
                <a:cs typeface="Calibri"/>
              </a:rPr>
              <a:t>T</a:t>
            </a:r>
            <a:r>
              <a:rPr sz="1800" b="1" spc="-10" dirty="0">
                <a:latin typeface="Calibri"/>
                <a:cs typeface="Calibri"/>
              </a:rPr>
              <a:t>a</a:t>
            </a:r>
            <a:r>
              <a:rPr sz="1800" b="1" dirty="0">
                <a:latin typeface="Calibri"/>
                <a:cs typeface="Calibri"/>
              </a:rPr>
              <a:t>xi</a:t>
            </a:r>
            <a:r>
              <a:rPr sz="1800" b="1" spc="-25" dirty="0">
                <a:latin typeface="Calibri"/>
                <a:cs typeface="Calibri"/>
              </a:rPr>
              <a:t> </a:t>
            </a:r>
            <a:r>
              <a:rPr sz="1800" b="1" spc="5" dirty="0">
                <a:latin typeface="Calibri"/>
                <a:cs typeface="Calibri"/>
              </a:rPr>
              <a:t>dr</a:t>
            </a:r>
            <a:r>
              <a:rPr sz="1800" b="1" spc="-15" dirty="0">
                <a:latin typeface="Calibri"/>
                <a:cs typeface="Calibri"/>
              </a:rPr>
              <a:t>i</a:t>
            </a:r>
            <a:r>
              <a:rPr sz="1800" b="1" spc="-10" dirty="0">
                <a:latin typeface="Calibri"/>
                <a:cs typeface="Calibri"/>
              </a:rPr>
              <a:t>v</a:t>
            </a:r>
            <a:r>
              <a:rPr sz="1800" b="1" spc="10" dirty="0">
                <a:latin typeface="Calibri"/>
                <a:cs typeface="Calibri"/>
              </a:rPr>
              <a:t>e</a:t>
            </a:r>
            <a:r>
              <a:rPr sz="1800" b="1" dirty="0">
                <a:latin typeface="Calibri"/>
                <a:cs typeface="Calibri"/>
              </a:rPr>
              <a:t>r</a:t>
            </a:r>
            <a:endParaRPr sz="1800">
              <a:latin typeface="Calibri"/>
              <a:cs typeface="Calibri"/>
            </a:endParaRPr>
          </a:p>
          <a:p>
            <a:pPr marL="12700">
              <a:lnSpc>
                <a:spcPct val="100000"/>
              </a:lnSpc>
              <a:spcBef>
                <a:spcPts val="235"/>
              </a:spcBef>
            </a:pPr>
            <a:r>
              <a:rPr sz="1800" spc="-5" dirty="0">
                <a:latin typeface="Calibri"/>
                <a:cs typeface="Calibri"/>
              </a:rPr>
              <a:t>Sequential</a:t>
            </a:r>
            <a:endParaRPr sz="1800">
              <a:latin typeface="Calibri"/>
              <a:cs typeface="Calibri"/>
            </a:endParaRPr>
          </a:p>
        </p:txBody>
      </p:sp>
      <p:sp>
        <p:nvSpPr>
          <p:cNvPr id="11" name="object 5"/>
          <p:cNvSpPr txBox="1"/>
          <p:nvPr/>
        </p:nvSpPr>
        <p:spPr>
          <a:xfrm>
            <a:off x="2793340" y="6019800"/>
            <a:ext cx="1307465" cy="635000"/>
          </a:xfrm>
          <a:prstGeom prst="rect">
            <a:avLst/>
          </a:prstGeom>
        </p:spPr>
        <p:txBody>
          <a:bodyPr vert="horz" wrap="square" lIns="0" tIns="43180" rIns="0" bIns="0" rtlCol="0">
            <a:spAutoFit/>
          </a:bodyPr>
          <a:lstStyle/>
          <a:p>
            <a:pPr marL="12700">
              <a:lnSpc>
                <a:spcPct val="100000"/>
              </a:lnSpc>
              <a:spcBef>
                <a:spcPts val="340"/>
              </a:spcBef>
            </a:pPr>
            <a:r>
              <a:rPr sz="1800" b="1" spc="-5" dirty="0">
                <a:latin typeface="Calibri"/>
                <a:cs typeface="Calibri"/>
              </a:rPr>
              <a:t>B</a:t>
            </a:r>
            <a:r>
              <a:rPr sz="1800" b="1" spc="10" dirty="0">
                <a:latin typeface="Calibri"/>
                <a:cs typeface="Calibri"/>
              </a:rPr>
              <a:t>a</a:t>
            </a:r>
            <a:r>
              <a:rPr sz="1800" b="1" dirty="0">
                <a:latin typeface="Calibri"/>
                <a:cs typeface="Calibri"/>
              </a:rPr>
              <a:t>ck</a:t>
            </a:r>
            <a:r>
              <a:rPr sz="1800" b="1" spc="-45" dirty="0">
                <a:latin typeface="Calibri"/>
                <a:cs typeface="Calibri"/>
              </a:rPr>
              <a:t>g</a:t>
            </a:r>
            <a:r>
              <a:rPr sz="1800" b="1" spc="-10" dirty="0">
                <a:latin typeface="Calibri"/>
                <a:cs typeface="Calibri"/>
              </a:rPr>
              <a:t>a</a:t>
            </a:r>
            <a:r>
              <a:rPr sz="1800" b="1" spc="10" dirty="0">
                <a:latin typeface="Calibri"/>
                <a:cs typeface="Calibri"/>
              </a:rPr>
              <a:t>m</a:t>
            </a:r>
            <a:r>
              <a:rPr sz="1800" b="1" spc="-10" dirty="0">
                <a:latin typeface="Calibri"/>
                <a:cs typeface="Calibri"/>
              </a:rPr>
              <a:t>m</a:t>
            </a:r>
            <a:r>
              <a:rPr sz="1800" b="1" dirty="0">
                <a:latin typeface="Calibri"/>
                <a:cs typeface="Calibri"/>
              </a:rPr>
              <a:t>on</a:t>
            </a:r>
            <a:endParaRPr sz="1800">
              <a:latin typeface="Calibri"/>
              <a:cs typeface="Calibri"/>
            </a:endParaRPr>
          </a:p>
          <a:p>
            <a:pPr marL="89535">
              <a:lnSpc>
                <a:spcPct val="100000"/>
              </a:lnSpc>
              <a:spcBef>
                <a:spcPts val="235"/>
              </a:spcBef>
            </a:pPr>
            <a:r>
              <a:rPr sz="1800" spc="-5" dirty="0">
                <a:latin typeface="Calibri"/>
                <a:cs typeface="Calibri"/>
              </a:rPr>
              <a:t>Sequential</a:t>
            </a:r>
            <a:endParaRPr sz="1800">
              <a:latin typeface="Calibri"/>
              <a:cs typeface="Calibri"/>
            </a:endParaRPr>
          </a:p>
        </p:txBody>
      </p:sp>
      <p:sp>
        <p:nvSpPr>
          <p:cNvPr id="12" name="object 6"/>
          <p:cNvSpPr txBox="1"/>
          <p:nvPr/>
        </p:nvSpPr>
        <p:spPr>
          <a:xfrm>
            <a:off x="431908" y="6019800"/>
            <a:ext cx="2151380" cy="635000"/>
          </a:xfrm>
          <a:prstGeom prst="rect">
            <a:avLst/>
          </a:prstGeom>
        </p:spPr>
        <p:txBody>
          <a:bodyPr vert="horz" wrap="square" lIns="0" tIns="43180" rIns="0" bIns="0" rtlCol="0">
            <a:spAutoFit/>
          </a:bodyPr>
          <a:lstStyle/>
          <a:p>
            <a:pPr marL="12700">
              <a:lnSpc>
                <a:spcPct val="100000"/>
              </a:lnSpc>
              <a:spcBef>
                <a:spcPts val="340"/>
              </a:spcBef>
              <a:tabLst>
                <a:tab pos="1459865" algn="l"/>
              </a:tabLst>
            </a:pPr>
            <a:r>
              <a:rPr sz="1800" b="1" spc="-10" dirty="0">
                <a:latin typeface="Calibri"/>
                <a:cs typeface="Calibri"/>
              </a:rPr>
              <a:t>Cross</a:t>
            </a:r>
            <a:r>
              <a:rPr sz="1800" b="1" spc="-5" dirty="0">
                <a:latin typeface="Calibri"/>
                <a:cs typeface="Calibri"/>
              </a:rPr>
              <a:t> </a:t>
            </a:r>
            <a:r>
              <a:rPr sz="1800" b="1" spc="-30" dirty="0">
                <a:latin typeface="Calibri"/>
                <a:cs typeface="Calibri"/>
              </a:rPr>
              <a:t>Word	</a:t>
            </a:r>
            <a:r>
              <a:rPr sz="1800" b="1" spc="-15" dirty="0">
                <a:latin typeface="Calibri"/>
                <a:cs typeface="Calibri"/>
              </a:rPr>
              <a:t>Poker</a:t>
            </a:r>
            <a:endParaRPr sz="1800">
              <a:latin typeface="Calibri"/>
              <a:cs typeface="Calibri"/>
            </a:endParaRPr>
          </a:p>
          <a:p>
            <a:pPr marL="88265">
              <a:lnSpc>
                <a:spcPct val="100000"/>
              </a:lnSpc>
              <a:spcBef>
                <a:spcPts val="235"/>
              </a:spcBef>
            </a:pPr>
            <a:r>
              <a:rPr sz="1800" spc="-5" dirty="0">
                <a:latin typeface="Calibri"/>
                <a:cs typeface="Calibri"/>
              </a:rPr>
              <a:t>Sequential</a:t>
            </a:r>
            <a:r>
              <a:rPr sz="1800" spc="200" dirty="0">
                <a:latin typeface="Calibri"/>
                <a:cs typeface="Calibri"/>
              </a:rPr>
              <a:t> </a:t>
            </a:r>
            <a:r>
              <a:rPr sz="1800" spc="-5" dirty="0">
                <a:latin typeface="Calibri"/>
                <a:cs typeface="Calibri"/>
              </a:rPr>
              <a:t>Sequential</a:t>
            </a:r>
            <a:endParaRPr sz="1800">
              <a:latin typeface="Calibri"/>
              <a:cs typeface="Calibri"/>
            </a:endParaRPr>
          </a:p>
        </p:txBody>
      </p:sp>
      <p:sp>
        <p:nvSpPr>
          <p:cNvPr id="13" name="object 7"/>
          <p:cNvSpPr txBox="1"/>
          <p:nvPr/>
        </p:nvSpPr>
        <p:spPr>
          <a:xfrm>
            <a:off x="5765133" y="6019800"/>
            <a:ext cx="1718945" cy="635000"/>
          </a:xfrm>
          <a:prstGeom prst="rect">
            <a:avLst/>
          </a:prstGeom>
        </p:spPr>
        <p:txBody>
          <a:bodyPr vert="horz" wrap="square" lIns="0" tIns="43180" rIns="0" bIns="0" rtlCol="0">
            <a:spAutoFit/>
          </a:bodyPr>
          <a:lstStyle/>
          <a:p>
            <a:pPr algn="ctr">
              <a:lnSpc>
                <a:spcPct val="100000"/>
              </a:lnSpc>
              <a:spcBef>
                <a:spcPts val="340"/>
              </a:spcBef>
            </a:pPr>
            <a:r>
              <a:rPr sz="1800" b="1" spc="-15" dirty="0">
                <a:latin typeface="Calibri"/>
                <a:cs typeface="Calibri"/>
              </a:rPr>
              <a:t>Part </a:t>
            </a:r>
            <a:r>
              <a:rPr sz="1800" b="1" dirty="0">
                <a:latin typeface="Calibri"/>
                <a:cs typeface="Calibri"/>
              </a:rPr>
              <a:t>picking</a:t>
            </a:r>
            <a:r>
              <a:rPr sz="1800" b="1" spc="-45" dirty="0">
                <a:latin typeface="Calibri"/>
                <a:cs typeface="Calibri"/>
              </a:rPr>
              <a:t> </a:t>
            </a:r>
            <a:r>
              <a:rPr sz="1800" b="1" spc="-10" dirty="0">
                <a:latin typeface="Calibri"/>
                <a:cs typeface="Calibri"/>
              </a:rPr>
              <a:t>robot</a:t>
            </a:r>
            <a:endParaRPr sz="1800" dirty="0">
              <a:latin typeface="Calibri"/>
              <a:cs typeface="Calibri"/>
            </a:endParaRPr>
          </a:p>
          <a:p>
            <a:pPr marR="7620" algn="ctr">
              <a:lnSpc>
                <a:spcPct val="100000"/>
              </a:lnSpc>
              <a:spcBef>
                <a:spcPts val="235"/>
              </a:spcBef>
            </a:pPr>
            <a:r>
              <a:rPr sz="1800" spc="-5" dirty="0">
                <a:latin typeface="Calibri"/>
                <a:cs typeface="Calibri"/>
              </a:rPr>
              <a:t>Episodic</a:t>
            </a:r>
            <a:endParaRPr sz="1800" dirty="0">
              <a:latin typeface="Calibri"/>
              <a:cs typeface="Calibri"/>
            </a:endParaRPr>
          </a:p>
        </p:txBody>
      </p:sp>
      <p:sp>
        <p:nvSpPr>
          <p:cNvPr id="14" name="object 8"/>
          <p:cNvSpPr txBox="1"/>
          <p:nvPr/>
        </p:nvSpPr>
        <p:spPr>
          <a:xfrm>
            <a:off x="7747777" y="6019800"/>
            <a:ext cx="1405890" cy="635000"/>
          </a:xfrm>
          <a:prstGeom prst="rect">
            <a:avLst/>
          </a:prstGeom>
        </p:spPr>
        <p:txBody>
          <a:bodyPr vert="horz" wrap="square" lIns="0" tIns="43180" rIns="0" bIns="0" rtlCol="0">
            <a:spAutoFit/>
          </a:bodyPr>
          <a:lstStyle/>
          <a:p>
            <a:pPr algn="ctr">
              <a:lnSpc>
                <a:spcPct val="100000"/>
              </a:lnSpc>
              <a:spcBef>
                <a:spcPts val="340"/>
              </a:spcBef>
            </a:pPr>
            <a:r>
              <a:rPr sz="1800" b="1" spc="-10" dirty="0">
                <a:latin typeface="Calibri"/>
                <a:cs typeface="Calibri"/>
              </a:rPr>
              <a:t>Image</a:t>
            </a:r>
            <a:r>
              <a:rPr sz="1800" b="1" spc="-60" dirty="0">
                <a:latin typeface="Calibri"/>
                <a:cs typeface="Calibri"/>
              </a:rPr>
              <a:t> </a:t>
            </a:r>
            <a:r>
              <a:rPr sz="1800" b="1" spc="-5" dirty="0">
                <a:latin typeface="Calibri"/>
                <a:cs typeface="Calibri"/>
              </a:rPr>
              <a:t>analysis</a:t>
            </a:r>
            <a:endParaRPr sz="1800">
              <a:latin typeface="Calibri"/>
              <a:cs typeface="Calibri"/>
            </a:endParaRPr>
          </a:p>
          <a:p>
            <a:pPr marR="2540" algn="ctr">
              <a:lnSpc>
                <a:spcPct val="100000"/>
              </a:lnSpc>
              <a:spcBef>
                <a:spcPts val="235"/>
              </a:spcBef>
            </a:pPr>
            <a:r>
              <a:rPr sz="1800" spc="-5" dirty="0">
                <a:latin typeface="Calibri"/>
                <a:cs typeface="Calibri"/>
              </a:rPr>
              <a:t>Episodic</a:t>
            </a:r>
            <a:endParaRPr sz="1800">
              <a:latin typeface="Calibri"/>
              <a:cs typeface="Calibri"/>
            </a:endParaRPr>
          </a:p>
        </p:txBody>
      </p:sp>
      <p:pic>
        <p:nvPicPr>
          <p:cNvPr id="15" name="Picture 2" descr="Tritek 88-5 Letter Mail Sorting Machine - YouTube">
            <a:extLst>
              <a:ext uri="{FF2B5EF4-FFF2-40B4-BE49-F238E27FC236}">
                <a16:creationId xmlns="" xmlns:a16="http://schemas.microsoft.com/office/drawing/2014/main" id="{7EF9ED23-0AB8-CD14-ED40-2B9D6E10B1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5792" y="3468891"/>
            <a:ext cx="2191178" cy="14841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sing Adaptive AI to Improve the Gaming Experience | Bench Talk">
            <a:extLst>
              <a:ext uri="{FF2B5EF4-FFF2-40B4-BE49-F238E27FC236}">
                <a16:creationId xmlns="" xmlns:a16="http://schemas.microsoft.com/office/drawing/2014/main" id="{38614BAE-FAA3-0C22-68C8-075E140A2F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42891"/>
            <a:ext cx="1972790" cy="1441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p>
        </p:txBody>
      </p:sp>
      <p:sp>
        <p:nvSpPr>
          <p:cNvPr id="3" name="Content Placeholder 2"/>
          <p:cNvSpPr>
            <a:spLocks noGrp="1"/>
          </p:cNvSpPr>
          <p:nvPr>
            <p:ph idx="1"/>
          </p:nvPr>
        </p:nvSpPr>
        <p:spPr/>
        <p:txBody>
          <a:bodyPr/>
          <a:lstStyle/>
          <a:p>
            <a:endParaRPr lang="en-IN"/>
          </a:p>
        </p:txBody>
      </p:sp>
      <p:pic>
        <p:nvPicPr>
          <p:cNvPr id="4" name="Picture 2" descr="student submitted image, transcription available be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 y="1417638"/>
            <a:ext cx="9403824" cy="5592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 xmlns:a16="http://schemas.microsoft.com/office/drawing/2014/main" id="{1E2A86D6-0F42-4ACE-8A08-031217F58E88}"/>
              </a:ext>
            </a:extLst>
          </p:cNvPr>
          <p:cNvSpPr>
            <a:spLocks noGrp="1"/>
          </p:cNvSpPr>
          <p:nvPr>
            <p:ph idx="1"/>
          </p:nvPr>
        </p:nvSpPr>
        <p:spPr/>
        <p:txBody>
          <a:bodyPr/>
          <a:lstStyle/>
          <a:p>
            <a:pPr algn="just"/>
            <a:r>
              <a:rPr lang="en-US" altLang="en-US" dirty="0">
                <a:latin typeface="Times New Roman" panose="02020603050405020304" pitchFamily="18" charset="0"/>
                <a:cs typeface="Times New Roman" panose="02020603050405020304" pitchFamily="18" charset="0"/>
              </a:rPr>
              <a:t>How it (Intelligent Agents) inside work</a:t>
            </a:r>
          </a:p>
          <a:p>
            <a:pPr algn="just"/>
            <a:r>
              <a:rPr lang="en-US" altLang="en-US" dirty="0">
                <a:latin typeface="Times New Roman" panose="02020603050405020304" pitchFamily="18" charset="0"/>
                <a:cs typeface="Times New Roman" panose="02020603050405020304" pitchFamily="18" charset="0"/>
              </a:rPr>
              <a:t>Main job of AI is to design the </a:t>
            </a:r>
            <a:r>
              <a:rPr lang="en-US" altLang="en-US" b="1" dirty="0">
                <a:solidFill>
                  <a:srgbClr val="7030A0"/>
                </a:solidFill>
                <a:latin typeface="Times New Roman" panose="02020603050405020304" pitchFamily="18" charset="0"/>
                <a:cs typeface="Times New Roman" panose="02020603050405020304" pitchFamily="18" charset="0"/>
              </a:rPr>
              <a:t>agent program</a:t>
            </a:r>
            <a:r>
              <a:rPr lang="en-US" altLang="en-US" dirty="0">
                <a:latin typeface="Times New Roman" panose="02020603050405020304" pitchFamily="18" charset="0"/>
                <a:cs typeface="Times New Roman" panose="02020603050405020304" pitchFamily="18" charset="0"/>
              </a:rPr>
              <a:t> that implements agent function mapping percepts to actions</a:t>
            </a:r>
          </a:p>
          <a:p>
            <a:pPr algn="just"/>
            <a:r>
              <a:rPr lang="en-US" altLang="en-US" dirty="0">
                <a:latin typeface="Times New Roman" panose="02020603050405020304" pitchFamily="18" charset="0"/>
                <a:cs typeface="Times New Roman" panose="02020603050405020304" pitchFamily="18" charset="0"/>
              </a:rPr>
              <a:t>Program will run on some sort of computing device with physical sensors &amp; actuators called </a:t>
            </a:r>
            <a:r>
              <a:rPr lang="en-US" altLang="en-US" b="1" dirty="0">
                <a:solidFill>
                  <a:srgbClr val="7030A0"/>
                </a:solidFill>
                <a:latin typeface="Times New Roman" panose="02020603050405020304" pitchFamily="18" charset="0"/>
                <a:cs typeface="Times New Roman" panose="02020603050405020304" pitchFamily="18" charset="0"/>
              </a:rPr>
              <a:t>architecture</a:t>
            </a:r>
          </a:p>
          <a:p>
            <a:pPr lvl="1" algn="just"/>
            <a:r>
              <a:rPr lang="en-US" altLang="en-US" b="1" i="1" dirty="0">
                <a:solidFill>
                  <a:srgbClr val="7030A0"/>
                </a:solidFill>
                <a:latin typeface="Times New Roman" panose="02020603050405020304" pitchFamily="18" charset="0"/>
                <a:cs typeface="Times New Roman" panose="02020603050405020304" pitchFamily="18" charset="0"/>
              </a:rPr>
              <a:t>Agent = </a:t>
            </a:r>
            <a:r>
              <a:rPr lang="en-US" altLang="en-US" b="1" i="1" dirty="0" err="1">
                <a:solidFill>
                  <a:srgbClr val="7030A0"/>
                </a:solidFill>
                <a:latin typeface="Times New Roman" panose="02020603050405020304" pitchFamily="18" charset="0"/>
                <a:cs typeface="Times New Roman" panose="02020603050405020304" pitchFamily="18" charset="0"/>
              </a:rPr>
              <a:t>architecture+program</a:t>
            </a:r>
            <a:r>
              <a:rPr lang="en-US" altLang="en-US" b="1" i="1" dirty="0">
                <a:solidFill>
                  <a:srgbClr val="7030A0"/>
                </a:solidFill>
                <a:latin typeface="Times New Roman" panose="02020603050405020304" pitchFamily="18" charset="0"/>
                <a:cs typeface="Times New Roman" panose="02020603050405020304" pitchFamily="18" charset="0"/>
              </a:rPr>
              <a:t> </a:t>
            </a:r>
            <a:endParaRPr lang="en-IN" altLang="en-US" b="1" i="1" dirty="0">
              <a:solidFill>
                <a:srgbClr val="7030A0"/>
              </a:solidFill>
              <a:latin typeface="Times New Roman" panose="02020603050405020304" pitchFamily="18" charset="0"/>
              <a:cs typeface="Times New Roman" panose="02020603050405020304" pitchFamily="18" charset="0"/>
            </a:endParaRPr>
          </a:p>
        </p:txBody>
      </p:sp>
      <p:sp>
        <p:nvSpPr>
          <p:cNvPr id="27651" name="Rectangle 2">
            <a:extLst>
              <a:ext uri="{FF2B5EF4-FFF2-40B4-BE49-F238E27FC236}">
                <a16:creationId xmlns="" xmlns:a16="http://schemas.microsoft.com/office/drawing/2014/main" id="{69C69CA3-B8AA-4FEB-A94A-78E9044DA7F3}"/>
              </a:ext>
            </a:extLst>
          </p:cNvPr>
          <p:cNvSpPr>
            <a:spLocks noGrp="1" noChangeArrowheads="1"/>
          </p:cNvSpPr>
          <p:nvPr>
            <p:ph type="title"/>
          </p:nvPr>
        </p:nvSpPr>
        <p:spPr/>
        <p:txBody>
          <a:bodyPr/>
          <a:lstStyle/>
          <a:p>
            <a:pPr eaLnBrk="1" hangingPunct="1"/>
            <a:r>
              <a:rPr lang="en-US" altLang="en-US" sz="4000" b="1">
                <a:solidFill>
                  <a:srgbClr val="0070C0"/>
                </a:solidFill>
                <a:latin typeface="Georgia" panose="02040502050405020303" pitchFamily="18" charset="0"/>
              </a:rPr>
              <a:t>STRUCTURE OF AGENTS</a:t>
            </a:r>
          </a:p>
        </p:txBody>
      </p:sp>
      <p:sp>
        <p:nvSpPr>
          <p:cNvPr id="27652" name="Slide Number Placeholder 2">
            <a:extLst>
              <a:ext uri="{FF2B5EF4-FFF2-40B4-BE49-F238E27FC236}">
                <a16:creationId xmlns="" xmlns:a16="http://schemas.microsoft.com/office/drawing/2014/main" id="{4744E8BB-85E8-40C4-BFBD-F474C259D09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C66C759-8F06-49BA-94D7-B0F61680B94E}" type="slidenum">
              <a:rPr lang="en-US" altLang="en-US" sz="1400"/>
              <a:pPr>
                <a:spcBef>
                  <a:spcPct val="0"/>
                </a:spcBef>
                <a:buFontTx/>
                <a:buNone/>
              </a:pPr>
              <a:t>38</a:t>
            </a:fld>
            <a:endParaRPr lang="en-US" altLang="en-US" sz="1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4372C6-B876-BE98-8ED1-00DAAABEE2EA}"/>
              </a:ext>
            </a:extLst>
          </p:cNvPr>
          <p:cNvSpPr>
            <a:spLocks noGrp="1"/>
          </p:cNvSpPr>
          <p:nvPr>
            <p:ph type="title"/>
          </p:nvPr>
        </p:nvSpPr>
        <p:spPr/>
        <p:txBody>
          <a:bodyPr/>
          <a:lstStyle/>
          <a:p>
            <a:endParaRPr lang="en-IN"/>
          </a:p>
        </p:txBody>
      </p:sp>
      <p:pic>
        <p:nvPicPr>
          <p:cNvPr id="4" name="Picture 2" descr="Agents">
            <a:extLst>
              <a:ext uri="{FF2B5EF4-FFF2-40B4-BE49-F238E27FC236}">
                <a16:creationId xmlns="" xmlns:a16="http://schemas.microsoft.com/office/drawing/2014/main" id="{47B4816F-4A4F-A6CB-329C-8C97695C25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5257800" cy="383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309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Rational Agents (Chapter 2) - ppt video onlin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9" y="34413"/>
            <a:ext cx="8676216" cy="65071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10200" y="4592638"/>
            <a:ext cx="3515477" cy="1948938"/>
          </a:xfrm>
          <a:prstGeom prst="rect">
            <a:avLst/>
          </a:prstGeom>
        </p:spPr>
      </p:pic>
    </p:spTree>
    <p:extLst>
      <p:ext uri="{BB962C8B-B14F-4D97-AF65-F5344CB8AC3E}">
        <p14:creationId xmlns:p14="http://schemas.microsoft.com/office/powerpoint/2010/main" val="1149297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 xmlns:a16="http://schemas.microsoft.com/office/drawing/2014/main" id="{3EF5960F-D9E7-4B18-85AC-31C2BB41A348}"/>
              </a:ext>
            </a:extLst>
          </p:cNvPr>
          <p:cNvSpPr>
            <a:spLocks noGrp="1" noChangeArrowheads="1"/>
          </p:cNvSpPr>
          <p:nvPr>
            <p:ph type="title"/>
          </p:nvPr>
        </p:nvSpPr>
        <p:spPr/>
        <p:txBody>
          <a:bodyPr/>
          <a:lstStyle/>
          <a:p>
            <a:pPr eaLnBrk="1" hangingPunct="1"/>
            <a:r>
              <a:rPr lang="en-US" altLang="en-US" sz="4000" b="1">
                <a:solidFill>
                  <a:srgbClr val="0070C0"/>
                </a:solidFill>
                <a:latin typeface="Georgia" panose="02040502050405020303" pitchFamily="18" charset="0"/>
              </a:rPr>
              <a:t>Agent functions and programs</a:t>
            </a:r>
          </a:p>
        </p:txBody>
      </p:sp>
      <p:sp>
        <p:nvSpPr>
          <p:cNvPr id="28675" name="Rectangle 3">
            <a:extLst>
              <a:ext uri="{FF2B5EF4-FFF2-40B4-BE49-F238E27FC236}">
                <a16:creationId xmlns="" xmlns:a16="http://schemas.microsoft.com/office/drawing/2014/main" id="{7445BD47-3840-412A-99FE-6B0977A967CD}"/>
              </a:ext>
            </a:extLst>
          </p:cNvPr>
          <p:cNvSpPr>
            <a:spLocks noGrp="1" noChangeArrowheads="1"/>
          </p:cNvSpPr>
          <p:nvPr>
            <p:ph type="body" idx="1"/>
          </p:nvPr>
        </p:nvSpPr>
        <p:spPr>
          <a:xfrm>
            <a:off x="457200" y="1524000"/>
            <a:ext cx="8229600" cy="5029200"/>
          </a:xfrm>
        </p:spPr>
        <p:txBody>
          <a:bodyPr>
            <a:normAutofit lnSpcReduction="10000"/>
          </a:bodyPr>
          <a:lstStyle/>
          <a:p>
            <a:pPr algn="just" eaLnBrk="1" hangingPunct="1"/>
            <a:r>
              <a:rPr lang="en-US" altLang="en-US" sz="2800" dirty="0">
                <a:latin typeface="Times New Roman" panose="02020603050405020304" pitchFamily="18" charset="0"/>
                <a:cs typeface="Times New Roman" panose="02020603050405020304" pitchFamily="18" charset="0"/>
              </a:rPr>
              <a:t>The Agent program is one which can take the current percept as input from the sensors and return an action to the actuators</a:t>
            </a:r>
          </a:p>
          <a:p>
            <a:pPr algn="just" eaLnBrk="1" hangingPunct="1"/>
            <a:r>
              <a:rPr lang="en-US" altLang="en-US" sz="2800" dirty="0">
                <a:latin typeface="Times New Roman" panose="02020603050405020304" pitchFamily="18" charset="0"/>
                <a:cs typeface="Times New Roman" panose="02020603050405020304" pitchFamily="18" charset="0"/>
              </a:rPr>
              <a:t>The agent function can takes the entire percept history.</a:t>
            </a:r>
          </a:p>
          <a:p>
            <a:pPr algn="just" eaLnBrk="1" hangingPunct="1"/>
            <a:r>
              <a:rPr lang="en-US" altLang="en-US" sz="2800" dirty="0">
                <a:latin typeface="Times New Roman" panose="02020603050405020304" pitchFamily="18" charset="0"/>
                <a:cs typeface="Times New Roman" panose="02020603050405020304" pitchFamily="18" charset="0"/>
              </a:rPr>
              <a:t>An agent is completely specified by the </a:t>
            </a:r>
            <a:r>
              <a:rPr lang="en-US" altLang="en-US" sz="2800" u="sng" dirty="0">
                <a:latin typeface="Times New Roman" panose="02020603050405020304" pitchFamily="18" charset="0"/>
                <a:cs typeface="Times New Roman" panose="02020603050405020304" pitchFamily="18" charset="0"/>
              </a:rPr>
              <a:t>agent function</a:t>
            </a:r>
            <a:r>
              <a:rPr lang="en-US" altLang="en-US" sz="2800" dirty="0">
                <a:latin typeface="Times New Roman" panose="02020603050405020304" pitchFamily="18" charset="0"/>
                <a:cs typeface="Times New Roman" panose="02020603050405020304" pitchFamily="18" charset="0"/>
              </a:rPr>
              <a:t> mapping percept sequences to actions</a:t>
            </a:r>
          </a:p>
          <a:p>
            <a:pPr algn="just" eaLnBrk="1" hangingPunct="1"/>
            <a:r>
              <a:rPr lang="en-US" altLang="en-US" sz="2800" dirty="0">
                <a:latin typeface="Times New Roman" panose="02020603050405020304" pitchFamily="18" charset="0"/>
                <a:cs typeface="Times New Roman" panose="02020603050405020304" pitchFamily="18" charset="0"/>
              </a:rPr>
              <a:t>One agent function (or a small equivalence class) is </a:t>
            </a:r>
            <a:r>
              <a:rPr lang="en-US" altLang="en-US" sz="2800" u="sng" dirty="0">
                <a:latin typeface="Times New Roman" panose="02020603050405020304" pitchFamily="18" charset="0"/>
                <a:cs typeface="Times New Roman" panose="02020603050405020304" pitchFamily="18" charset="0"/>
              </a:rPr>
              <a:t>rational</a:t>
            </a:r>
          </a:p>
          <a:p>
            <a:pPr algn="just" eaLnBrk="1" hangingPunct="1"/>
            <a:r>
              <a:rPr lang="en-US" altLang="en-US" sz="2800" dirty="0">
                <a:latin typeface="Times New Roman" panose="02020603050405020304" pitchFamily="18" charset="0"/>
                <a:cs typeface="Times New Roman" panose="02020603050405020304" pitchFamily="18" charset="0"/>
              </a:rPr>
              <a:t>Aim: find a way to implement the rational agent function concisely</a:t>
            </a:r>
          </a:p>
        </p:txBody>
      </p:sp>
      <p:sp>
        <p:nvSpPr>
          <p:cNvPr id="28676" name="Slide Number Placeholder 2">
            <a:extLst>
              <a:ext uri="{FF2B5EF4-FFF2-40B4-BE49-F238E27FC236}">
                <a16:creationId xmlns="" xmlns:a16="http://schemas.microsoft.com/office/drawing/2014/main" id="{F6599B91-77CF-48C9-AA06-8642475CE8B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9AFFE8E-00DA-4326-AD36-3AFA02B621EF}" type="slidenum">
              <a:rPr lang="en-US" altLang="en-US" sz="1400"/>
              <a:pPr>
                <a:spcBef>
                  <a:spcPct val="0"/>
                </a:spcBef>
                <a:buFontTx/>
                <a:buNone/>
              </a:pPr>
              <a:t>40</a:t>
            </a:fld>
            <a:endParaRPr lang="en-US" altLang="en-US" sz="1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 xmlns:a16="http://schemas.microsoft.com/office/drawing/2014/main" id="{160F6169-95CB-4144-8EE8-21966A14E643}"/>
              </a:ext>
            </a:extLst>
          </p:cNvPr>
          <p:cNvSpPr>
            <a:spLocks noGrp="1"/>
          </p:cNvSpPr>
          <p:nvPr>
            <p:ph idx="1"/>
          </p:nvPr>
        </p:nvSpPr>
        <p:spPr>
          <a:xfrm>
            <a:off x="609600" y="1295400"/>
            <a:ext cx="8229600" cy="4800600"/>
          </a:xfrm>
        </p:spPr>
        <p:txBody>
          <a:bodyPr/>
          <a:lstStyle/>
          <a:p>
            <a:pPr algn="just"/>
            <a:r>
              <a:rPr lang="en-US" sz="2800" dirty="0">
                <a:latin typeface="Times New Roman" panose="02020603050405020304" pitchFamily="18" charset="0"/>
                <a:cs typeface="Times New Roman" panose="02020603050405020304" pitchFamily="18" charset="0"/>
              </a:rPr>
              <a:t>In a simple Table-driven Agent, a lookup table is used to match every possible percept sequence to the corresponding action.</a:t>
            </a:r>
          </a:p>
          <a:p>
            <a:pPr algn="just"/>
            <a:endParaRPr lang="en-US" altLang="en-US" sz="2800" dirty="0">
              <a:latin typeface="Times New Roman" panose="02020603050405020304" pitchFamily="18" charset="0"/>
              <a:cs typeface="Times New Roman" panose="02020603050405020304" pitchFamily="18" charset="0"/>
            </a:endParaRPr>
          </a:p>
          <a:p>
            <a:pPr algn="just"/>
            <a:r>
              <a:rPr lang="en-US" altLang="en-US" sz="2800" dirty="0">
                <a:latin typeface="Times New Roman" panose="02020603050405020304" pitchFamily="18" charset="0"/>
                <a:cs typeface="Times New Roman" panose="02020603050405020304" pitchFamily="18" charset="0"/>
              </a:rPr>
              <a:t>The table represents explicitly the agent function that the agent program represents</a:t>
            </a:r>
          </a:p>
          <a:p>
            <a:pPr algn="just">
              <a:buFontTx/>
              <a:buNone/>
            </a:pPr>
            <a:endParaRPr lang="en-US" altLang="en-US" sz="2800" dirty="0">
              <a:latin typeface="Times New Roman" panose="02020603050405020304" pitchFamily="18" charset="0"/>
              <a:cs typeface="Times New Roman" panose="02020603050405020304" pitchFamily="18" charset="0"/>
            </a:endParaRPr>
          </a:p>
          <a:p>
            <a:pPr algn="just"/>
            <a:r>
              <a:rPr lang="en-US" altLang="en-US" sz="2800" dirty="0">
                <a:latin typeface="Times New Roman" panose="02020603050405020304" pitchFamily="18" charset="0"/>
                <a:cs typeface="Times New Roman" panose="02020603050405020304" pitchFamily="18" charset="0"/>
              </a:rPr>
              <a:t>In order to build a rational agent, the designers must construct a table that contains the appropriate action for every possible percept sequence</a:t>
            </a:r>
            <a:endParaRPr lang="en-IN" altLang="en-US" sz="2800" dirty="0">
              <a:latin typeface="Times New Roman" panose="02020603050405020304" pitchFamily="18" charset="0"/>
              <a:cs typeface="Times New Roman" panose="02020603050405020304" pitchFamily="18" charset="0"/>
            </a:endParaRPr>
          </a:p>
        </p:txBody>
      </p:sp>
      <p:sp>
        <p:nvSpPr>
          <p:cNvPr id="29699" name="Rectangle 2">
            <a:extLst>
              <a:ext uri="{FF2B5EF4-FFF2-40B4-BE49-F238E27FC236}">
                <a16:creationId xmlns="" xmlns:a16="http://schemas.microsoft.com/office/drawing/2014/main" id="{80F8D646-707E-480A-AC9E-7DB3126435D7}"/>
              </a:ext>
            </a:extLst>
          </p:cNvPr>
          <p:cNvSpPr>
            <a:spLocks noGrp="1" noChangeArrowheads="1"/>
          </p:cNvSpPr>
          <p:nvPr>
            <p:ph type="title"/>
          </p:nvPr>
        </p:nvSpPr>
        <p:spPr/>
        <p:txBody>
          <a:bodyPr/>
          <a:lstStyle/>
          <a:p>
            <a:pPr eaLnBrk="1" hangingPunct="1"/>
            <a:r>
              <a:rPr lang="en-US" altLang="en-US" b="1" dirty="0">
                <a:solidFill>
                  <a:srgbClr val="0070C0"/>
                </a:solidFill>
                <a:latin typeface="Georgia" panose="02040502050405020303" pitchFamily="18" charset="0"/>
              </a:rPr>
              <a:t>Table-Driven Agent</a:t>
            </a:r>
          </a:p>
        </p:txBody>
      </p:sp>
      <p:sp>
        <p:nvSpPr>
          <p:cNvPr id="29700" name="Slide Number Placeholder 2">
            <a:extLst>
              <a:ext uri="{FF2B5EF4-FFF2-40B4-BE49-F238E27FC236}">
                <a16:creationId xmlns="" xmlns:a16="http://schemas.microsoft.com/office/drawing/2014/main" id="{5862B757-17CF-4530-B5D0-8963CACFEED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7E03B70-4690-4B29-94B3-0422FE5CE961}" type="slidenum">
              <a:rPr lang="en-US" altLang="en-US" sz="1400"/>
              <a:pPr>
                <a:spcBef>
                  <a:spcPct val="0"/>
                </a:spcBef>
                <a:buFontTx/>
                <a:buNone/>
              </a:pPr>
              <a:t>41</a:t>
            </a:fld>
            <a:endParaRPr lang="en-US" altLang="en-US" sz="1400"/>
          </a:p>
        </p:txBody>
      </p:sp>
      <p:sp>
        <p:nvSpPr>
          <p:cNvPr id="2" name="Rectangle 1"/>
          <p:cNvSpPr>
            <a:spLocks noChangeArrowheads="1"/>
          </p:cNvSpPr>
          <p:nvPr/>
        </p:nvSpPr>
        <p:spPr bwMode="auto">
          <a:xfrm>
            <a:off x="457201" y="2697778"/>
            <a:ext cx="8382000" cy="5798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223767"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smtClean="0">
                <a:ln>
                  <a:noFill/>
                </a:ln>
                <a:solidFill>
                  <a:srgbClr val="FF0000"/>
                </a:solidFill>
                <a:effectLst/>
                <a:latin typeface="inherit"/>
              </a:rPr>
              <a:t>Table-Driven-Agent = Searching + Table (Input-Output Pairs)</a:t>
            </a:r>
            <a:endParaRPr kumimoji="0" lang="en-US" altLang="en-US" sz="2000" b="1" i="1" u="none" strike="noStrike" cap="none" normalizeH="0" baseline="0" dirty="0" smtClean="0">
              <a:ln>
                <a:noFill/>
              </a:ln>
              <a:solidFill>
                <a:srgbClr val="FF0000"/>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4DA0E3-9B56-F7BF-6804-7DB7D2146854}"/>
              </a:ext>
            </a:extLst>
          </p:cNvPr>
          <p:cNvSpPr>
            <a:spLocks noGrp="1"/>
          </p:cNvSpPr>
          <p:nvPr>
            <p:ph type="title"/>
          </p:nvPr>
        </p:nvSpPr>
        <p:spPr/>
        <p:txBody>
          <a:bodyPr/>
          <a:lstStyle/>
          <a:p>
            <a:endParaRPr lang="en-IN"/>
          </a:p>
        </p:txBody>
      </p:sp>
      <p:pic>
        <p:nvPicPr>
          <p:cNvPr id="11266" name="Picture 2" descr="Agents the AI metaphor. D Goforth - COSC 4117, fall The agent model  agents  include all aspects of AI in one object-oriented organizing model: - ppt  download">
            <a:extLst>
              <a:ext uri="{FF2B5EF4-FFF2-40B4-BE49-F238E27FC236}">
                <a16:creationId xmlns="" xmlns:a16="http://schemas.microsoft.com/office/drawing/2014/main" id="{90E0FD7D-88C6-25D9-9166-43E2D324AB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8433"/>
            <a:ext cx="5657342" cy="41449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296047" y="3967994"/>
            <a:ext cx="4828619" cy="2877496"/>
          </a:xfrm>
          <a:prstGeom prst="rect">
            <a:avLst/>
          </a:prstGeom>
        </p:spPr>
      </p:pic>
    </p:spTree>
    <p:extLst>
      <p:ext uri="{BB962C8B-B14F-4D97-AF65-F5344CB8AC3E}">
        <p14:creationId xmlns:p14="http://schemas.microsoft.com/office/powerpoint/2010/main" val="14554856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 xmlns:a16="http://schemas.microsoft.com/office/drawing/2014/main" id="{21D27BEE-0700-4C8A-905B-0611DE071CD0}"/>
              </a:ext>
            </a:extLst>
          </p:cNvPr>
          <p:cNvSpPr>
            <a:spLocks noGrp="1"/>
          </p:cNvSpPr>
          <p:nvPr>
            <p:ph type="title"/>
          </p:nvPr>
        </p:nvSpPr>
        <p:spPr>
          <a:xfrm>
            <a:off x="387824" y="3417174"/>
            <a:ext cx="8229600" cy="1143000"/>
          </a:xfrm>
        </p:spPr>
        <p:txBody>
          <a:bodyPr/>
          <a:lstStyle/>
          <a:p>
            <a:r>
              <a:rPr lang="en-US" altLang="en-US" sz="2000" b="1" dirty="0">
                <a:latin typeface="Times New Roman" panose="02020603050405020304" pitchFamily="18" charset="0"/>
                <a:cs typeface="Times New Roman" panose="02020603050405020304" pitchFamily="18" charset="0"/>
              </a:rPr>
              <a:t>The TABLE-DRIVEN-AGENT program is invoked for each new percept and returns an action each time </a:t>
            </a:r>
            <a:endParaRPr lang="en-IN" altLang="en-US" sz="2000" b="1" dirty="0">
              <a:latin typeface="Times New Roman" panose="02020603050405020304" pitchFamily="18" charset="0"/>
              <a:cs typeface="Times New Roman" panose="02020603050405020304" pitchFamily="18" charset="0"/>
            </a:endParaRPr>
          </a:p>
        </p:txBody>
      </p:sp>
      <p:sp>
        <p:nvSpPr>
          <p:cNvPr id="31748" name="Slide Number Placeholder 2">
            <a:extLst>
              <a:ext uri="{FF2B5EF4-FFF2-40B4-BE49-F238E27FC236}">
                <a16:creationId xmlns="" xmlns:a16="http://schemas.microsoft.com/office/drawing/2014/main" id="{DBC900A4-9D79-4023-A28C-02738D34B4F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1F5FAED-B70A-426C-AA24-41A05B14A909}" type="slidenum">
              <a:rPr lang="en-US" altLang="en-US" sz="1400"/>
              <a:pPr>
                <a:spcBef>
                  <a:spcPct val="0"/>
                </a:spcBef>
                <a:buFontTx/>
                <a:buNone/>
              </a:pPr>
              <a:t>43</a:t>
            </a:fld>
            <a:endParaRPr lang="en-US" altLang="en-US" sz="1400"/>
          </a:p>
        </p:txBody>
      </p:sp>
      <p:pic>
        <p:nvPicPr>
          <p:cNvPr id="3" name="Picture 2"/>
          <p:cNvPicPr>
            <a:picLocks noChangeAspect="1"/>
          </p:cNvPicPr>
          <p:nvPr/>
        </p:nvPicPr>
        <p:blipFill>
          <a:blip r:embed="rId2"/>
          <a:stretch>
            <a:fillRect/>
          </a:stretch>
        </p:blipFill>
        <p:spPr>
          <a:xfrm>
            <a:off x="-69376" y="220186"/>
            <a:ext cx="9144000" cy="3200400"/>
          </a:xfrm>
          <a:prstGeom prst="rect">
            <a:avLst/>
          </a:prstGeom>
        </p:spPr>
      </p:pic>
      <p:sp>
        <p:nvSpPr>
          <p:cNvPr id="4" name="Rectangle 3"/>
          <p:cNvSpPr/>
          <p:nvPr/>
        </p:nvSpPr>
        <p:spPr>
          <a:xfrm>
            <a:off x="0" y="4844944"/>
            <a:ext cx="9074624" cy="1015663"/>
          </a:xfrm>
          <a:prstGeom prst="rect">
            <a:avLst/>
          </a:prstGeom>
        </p:spPr>
        <p:txBody>
          <a:bodyPr wrap="square">
            <a:spAutoFit/>
          </a:bodyPr>
          <a:lstStyle/>
          <a:p>
            <a:pPr algn="just"/>
            <a:r>
              <a:rPr lang="en-IN" sz="2000" b="1" i="1" dirty="0" smtClean="0"/>
              <a:t>For example</a:t>
            </a:r>
            <a:r>
              <a:rPr lang="en-IN" sz="2000" b="1" i="1" dirty="0"/>
              <a:t>, </a:t>
            </a:r>
            <a:r>
              <a:rPr lang="en-IN" sz="2000" b="1" i="1" dirty="0" smtClean="0"/>
              <a:t>the huge tables of square </a:t>
            </a:r>
            <a:r>
              <a:rPr lang="en-IN" sz="2000" b="1" i="1" dirty="0"/>
              <a:t>roots </a:t>
            </a:r>
            <a:r>
              <a:rPr lang="en-IN" sz="2000" b="1" i="1" dirty="0" smtClean="0"/>
              <a:t>used by engineers and schoolchildren </a:t>
            </a:r>
            <a:r>
              <a:rPr lang="en-IN" sz="2000" b="1" i="1" dirty="0"/>
              <a:t>prior to the 1970s have now been replaced by a ﬁve-line program for Newton’s method running on electronic calculators.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 xmlns:a16="http://schemas.microsoft.com/office/drawing/2014/main" id="{4DE5E2C3-251F-4777-957A-7B727C32303D}"/>
              </a:ext>
            </a:extLst>
          </p:cNvPr>
          <p:cNvSpPr>
            <a:spLocks noGrp="1"/>
          </p:cNvSpPr>
          <p:nvPr>
            <p:ph type="title"/>
          </p:nvPr>
        </p:nvSpPr>
        <p:spPr/>
        <p:txBody>
          <a:bodyPr/>
          <a:lstStyle/>
          <a:p>
            <a:endParaRPr lang="en-IN" altLang="en-US"/>
          </a:p>
        </p:txBody>
      </p:sp>
      <p:sp>
        <p:nvSpPr>
          <p:cNvPr id="30724" name="Slide Number Placeholder 3">
            <a:extLst>
              <a:ext uri="{FF2B5EF4-FFF2-40B4-BE49-F238E27FC236}">
                <a16:creationId xmlns="" xmlns:a16="http://schemas.microsoft.com/office/drawing/2014/main" id="{81501017-93FB-43DE-994E-FE7B6569278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1FB2231-357C-42C3-814F-E194F3EEB9C8}" type="slidenum">
              <a:rPr lang="en-US" altLang="en-US" sz="1400"/>
              <a:pPr>
                <a:spcBef>
                  <a:spcPct val="0"/>
                </a:spcBef>
                <a:buFontTx/>
                <a:buNone/>
              </a:pPr>
              <a:t>44</a:t>
            </a:fld>
            <a:endParaRPr lang="en-US" altLang="en-US" sz="1400"/>
          </a:p>
        </p:txBody>
      </p:sp>
      <p:pic>
        <p:nvPicPr>
          <p:cNvPr id="16386" name="Picture 2" descr="Table driven agent in artificial intelligence ! Agent types in artificial  intelligence - YouTube">
            <a:extLst>
              <a:ext uri="{FF2B5EF4-FFF2-40B4-BE49-F238E27FC236}">
                <a16:creationId xmlns="" xmlns:a16="http://schemas.microsoft.com/office/drawing/2014/main" id="{F02A47C1-D489-BEA5-74A7-66D34A2631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35" t="11597" r="4349" b="4143"/>
          <a:stretch/>
        </p:blipFill>
        <p:spPr bwMode="auto">
          <a:xfrm>
            <a:off x="-17060" y="274637"/>
            <a:ext cx="9103280" cy="6446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4AB563E7-2D50-4720-A8D4-C13121348C24}"/>
              </a:ext>
            </a:extLst>
          </p:cNvPr>
          <p:cNvSpPr>
            <a:spLocks noGrp="1" noChangeArrowheads="1"/>
          </p:cNvSpPr>
          <p:nvPr>
            <p:ph type="title"/>
          </p:nvPr>
        </p:nvSpPr>
        <p:spPr>
          <a:xfrm>
            <a:off x="381000" y="304800"/>
            <a:ext cx="8229600" cy="1143000"/>
          </a:xfrm>
        </p:spPr>
        <p:txBody>
          <a:bodyPr/>
          <a:lstStyle/>
          <a:p>
            <a:pPr eaLnBrk="1" hangingPunct="1"/>
            <a:r>
              <a:rPr lang="en-US" altLang="en-US" b="1" dirty="0">
                <a:solidFill>
                  <a:srgbClr val="0070C0"/>
                </a:solidFill>
                <a:latin typeface="Georgia" panose="02040502050405020303" pitchFamily="18" charset="0"/>
              </a:rPr>
              <a:t>Agent types</a:t>
            </a:r>
          </a:p>
        </p:txBody>
      </p:sp>
      <p:sp>
        <p:nvSpPr>
          <p:cNvPr id="34819" name="Rectangle 3">
            <a:extLst>
              <a:ext uri="{FF2B5EF4-FFF2-40B4-BE49-F238E27FC236}">
                <a16:creationId xmlns="" xmlns:a16="http://schemas.microsoft.com/office/drawing/2014/main" id="{1E0C25D4-192B-4561-9C8A-19E859FF128A}"/>
              </a:ext>
            </a:extLst>
          </p:cNvPr>
          <p:cNvSpPr>
            <a:spLocks noGrp="1" noChangeArrowheads="1"/>
          </p:cNvSpPr>
          <p:nvPr>
            <p:ph type="body" idx="1"/>
          </p:nvPr>
        </p:nvSpPr>
        <p:spPr>
          <a:xfrm>
            <a:off x="457200" y="1600200"/>
            <a:ext cx="8229600" cy="4419600"/>
          </a:xfrm>
        </p:spPr>
        <p:txBody>
          <a:bodyPr/>
          <a:lstStyle/>
          <a:p>
            <a:pPr algn="just" eaLnBrk="1" hangingPunct="1"/>
            <a:r>
              <a:rPr lang="en-US" altLang="en-US" dirty="0">
                <a:latin typeface="Times New Roman" panose="02020603050405020304" pitchFamily="18" charset="0"/>
                <a:cs typeface="Times New Roman" panose="02020603050405020304" pitchFamily="18" charset="0"/>
              </a:rPr>
              <a:t>Five basic types in order of increasing generality:</a:t>
            </a:r>
          </a:p>
          <a:p>
            <a:pPr lvl="4" eaLnBrk="1" hangingPunct="1"/>
            <a:r>
              <a:rPr lang="en-US" altLang="en-US" sz="2800" b="1" dirty="0">
                <a:solidFill>
                  <a:srgbClr val="7030A0"/>
                </a:solidFill>
                <a:latin typeface="Times New Roman" panose="02020603050405020304" pitchFamily="18" charset="0"/>
                <a:cs typeface="Times New Roman" panose="02020603050405020304" pitchFamily="18" charset="0"/>
              </a:rPr>
              <a:t>Simple reflex agents</a:t>
            </a:r>
          </a:p>
          <a:p>
            <a:pPr lvl="4" eaLnBrk="1" hangingPunct="1"/>
            <a:r>
              <a:rPr lang="en-US" altLang="en-US" sz="2800" b="1" dirty="0">
                <a:solidFill>
                  <a:srgbClr val="7030A0"/>
                </a:solidFill>
                <a:latin typeface="Times New Roman" panose="02020603050405020304" pitchFamily="18" charset="0"/>
                <a:cs typeface="Times New Roman" panose="02020603050405020304" pitchFamily="18" charset="0"/>
              </a:rPr>
              <a:t>Model-based reflex agents</a:t>
            </a:r>
          </a:p>
          <a:p>
            <a:pPr lvl="4" eaLnBrk="1" hangingPunct="1"/>
            <a:r>
              <a:rPr lang="en-US" altLang="en-US" sz="2800" b="1" dirty="0">
                <a:solidFill>
                  <a:srgbClr val="7030A0"/>
                </a:solidFill>
                <a:latin typeface="Times New Roman" panose="02020603050405020304" pitchFamily="18" charset="0"/>
                <a:cs typeface="Times New Roman" panose="02020603050405020304" pitchFamily="18" charset="0"/>
              </a:rPr>
              <a:t>Goal-based agents</a:t>
            </a:r>
          </a:p>
          <a:p>
            <a:pPr lvl="4" eaLnBrk="1" hangingPunct="1"/>
            <a:r>
              <a:rPr lang="en-US" altLang="en-US" sz="2800" b="1" dirty="0">
                <a:solidFill>
                  <a:srgbClr val="7030A0"/>
                </a:solidFill>
                <a:latin typeface="Times New Roman" panose="02020603050405020304" pitchFamily="18" charset="0"/>
                <a:cs typeface="Times New Roman" panose="02020603050405020304" pitchFamily="18" charset="0"/>
              </a:rPr>
              <a:t>Utility-based agents</a:t>
            </a:r>
          </a:p>
          <a:p>
            <a:pPr lvl="4" eaLnBrk="1" hangingPunct="1"/>
            <a:r>
              <a:rPr lang="en-US" altLang="en-US" sz="2800" b="1" dirty="0">
                <a:solidFill>
                  <a:srgbClr val="7030A0"/>
                </a:solidFill>
                <a:latin typeface="Times New Roman" panose="02020603050405020304" pitchFamily="18" charset="0"/>
                <a:cs typeface="Times New Roman" panose="02020603050405020304" pitchFamily="18" charset="0"/>
              </a:rPr>
              <a:t>Learning agent</a:t>
            </a:r>
          </a:p>
        </p:txBody>
      </p:sp>
      <p:sp>
        <p:nvSpPr>
          <p:cNvPr id="34820" name="Slide Number Placeholder 2">
            <a:extLst>
              <a:ext uri="{FF2B5EF4-FFF2-40B4-BE49-F238E27FC236}">
                <a16:creationId xmlns="" xmlns:a16="http://schemas.microsoft.com/office/drawing/2014/main" id="{CE7621E4-0635-4D26-A6AB-71DBDD19B0C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6602A45-C018-43A8-97CD-982916B51905}" type="slidenum">
              <a:rPr lang="en-US" altLang="en-US" sz="1400"/>
              <a:pPr>
                <a:spcBef>
                  <a:spcPct val="0"/>
                </a:spcBef>
                <a:buFontTx/>
                <a:buNone/>
              </a:pPr>
              <a:t>45</a:t>
            </a:fld>
            <a:endParaRPr lang="en-US" altLang="en-US" sz="1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9D58DD-19F4-0885-98DF-D8FF19AAF1E9}"/>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Agent types</a:t>
            </a:r>
            <a:endParaRPr lang="en-IN" dirty="0"/>
          </a:p>
        </p:txBody>
      </p:sp>
      <p:pic>
        <p:nvPicPr>
          <p:cNvPr id="12290" name="Picture 2" descr="Types of Agents in Artificial Intelligence - Skilllx">
            <a:extLst>
              <a:ext uri="{FF2B5EF4-FFF2-40B4-BE49-F238E27FC236}">
                <a16:creationId xmlns="" xmlns:a16="http://schemas.microsoft.com/office/drawing/2014/main" id="{D9892B49-FCB2-BD87-7530-9E4F9830FC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580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578CE4-59B7-483D-98B9-1BB29793C424}"/>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Simple reflex agents</a:t>
            </a:r>
            <a:endParaRPr lang="en-IN" dirty="0"/>
          </a:p>
        </p:txBody>
      </p:sp>
      <p:sp>
        <p:nvSpPr>
          <p:cNvPr id="3" name="Content Placeholder 2">
            <a:extLst>
              <a:ext uri="{FF2B5EF4-FFF2-40B4-BE49-F238E27FC236}">
                <a16:creationId xmlns="" xmlns:a16="http://schemas.microsoft.com/office/drawing/2014/main" id="{D75755CC-B73D-4845-8A50-E1030A25DBA0}"/>
              </a:ext>
            </a:extLst>
          </p:cNvPr>
          <p:cNvSpPr>
            <a:spLocks noGrp="1"/>
          </p:cNvSpPr>
          <p:nvPr>
            <p:ph idx="1"/>
          </p:nvPr>
        </p:nvSpPr>
        <p:spPr>
          <a:xfrm>
            <a:off x="228600" y="1600200"/>
            <a:ext cx="8610600" cy="4525963"/>
          </a:xfrm>
        </p:spPr>
        <p:txBody>
          <a:bodyPr>
            <a:normAutofit fontScale="77500" lnSpcReduction="20000"/>
          </a:bodyPr>
          <a:lstStyle/>
          <a:p>
            <a:pPr algn="just">
              <a:buFont typeface="Arial" panose="020B0604020202020204" pitchFamily="34" charset="0"/>
              <a:buChar char="•"/>
            </a:pPr>
            <a:r>
              <a:rPr lang="en-US" b="0" i="0" dirty="0">
                <a:solidFill>
                  <a:srgbClr val="000000"/>
                </a:solidFill>
                <a:effectLst/>
                <a:latin typeface="inter-regular"/>
              </a:rPr>
              <a:t>The Simple reflex agents are the simplest </a:t>
            </a:r>
            <a:r>
              <a:rPr lang="en-US" b="0" i="0" dirty="0" smtClean="0">
                <a:solidFill>
                  <a:srgbClr val="000000"/>
                </a:solidFill>
                <a:effectLst/>
                <a:latin typeface="inter-regular"/>
              </a:rPr>
              <a:t>agents.</a:t>
            </a:r>
          </a:p>
          <a:p>
            <a:pPr algn="just">
              <a:buFont typeface="Arial" panose="020B0604020202020204" pitchFamily="34" charset="0"/>
              <a:buChar char="•"/>
            </a:pPr>
            <a:r>
              <a:rPr lang="en-US" b="0" i="0" dirty="0" smtClean="0">
                <a:solidFill>
                  <a:srgbClr val="000000"/>
                </a:solidFill>
                <a:effectLst/>
                <a:latin typeface="inter-regular"/>
              </a:rPr>
              <a:t>These </a:t>
            </a:r>
            <a:r>
              <a:rPr lang="en-US" b="0" i="0" dirty="0">
                <a:solidFill>
                  <a:srgbClr val="000000"/>
                </a:solidFill>
                <a:effectLst/>
                <a:latin typeface="inter-regular"/>
              </a:rPr>
              <a:t>agents take decisions on the basis of the current percepts and ignore the rest of the percept history.</a:t>
            </a:r>
          </a:p>
          <a:p>
            <a:pPr algn="just">
              <a:buFont typeface="Arial" panose="020B0604020202020204" pitchFamily="34" charset="0"/>
              <a:buChar char="•"/>
            </a:pPr>
            <a:r>
              <a:rPr lang="en-US" b="0" i="0" dirty="0">
                <a:solidFill>
                  <a:srgbClr val="000000"/>
                </a:solidFill>
                <a:effectLst/>
                <a:latin typeface="inter-regular"/>
              </a:rPr>
              <a:t>These agents only succeed in the </a:t>
            </a:r>
            <a:r>
              <a:rPr lang="en-US" b="1" i="0" dirty="0">
                <a:solidFill>
                  <a:srgbClr val="000000"/>
                </a:solidFill>
                <a:effectLst/>
                <a:latin typeface="inter-regular"/>
              </a:rPr>
              <a:t>fully observable environment.</a:t>
            </a:r>
          </a:p>
          <a:p>
            <a:pPr algn="just">
              <a:buFont typeface="Arial" panose="020B0604020202020204" pitchFamily="34" charset="0"/>
              <a:buChar char="•"/>
            </a:pPr>
            <a:r>
              <a:rPr lang="en-US" b="0" i="0" dirty="0">
                <a:solidFill>
                  <a:srgbClr val="000000"/>
                </a:solidFill>
                <a:effectLst/>
                <a:latin typeface="inter-regular"/>
              </a:rPr>
              <a:t>The Simple reflex agent does not consider any part of percepts history during their decision and action process.</a:t>
            </a:r>
          </a:p>
          <a:p>
            <a:pPr algn="just">
              <a:buFont typeface="Arial" panose="020B0604020202020204" pitchFamily="34" charset="0"/>
              <a:buChar char="•"/>
            </a:pPr>
            <a:r>
              <a:rPr lang="en-US" b="0" i="0" dirty="0">
                <a:solidFill>
                  <a:srgbClr val="000000"/>
                </a:solidFill>
                <a:effectLst/>
                <a:latin typeface="inter-regular"/>
              </a:rPr>
              <a:t>The Simple reflex agent works on Condition-action rule, which means it maps the current state to </a:t>
            </a:r>
            <a:r>
              <a:rPr lang="en-US" b="0" i="0" dirty="0" smtClean="0">
                <a:solidFill>
                  <a:srgbClr val="000000"/>
                </a:solidFill>
                <a:effectLst/>
                <a:latin typeface="inter-regular"/>
              </a:rPr>
              <a:t>action.</a:t>
            </a:r>
          </a:p>
          <a:p>
            <a:pPr algn="just">
              <a:buFont typeface="Arial" panose="020B0604020202020204" pitchFamily="34" charset="0"/>
              <a:buChar char="•"/>
            </a:pPr>
            <a:r>
              <a:rPr lang="en-US" b="0" i="0" dirty="0" smtClean="0">
                <a:solidFill>
                  <a:srgbClr val="000000"/>
                </a:solidFill>
                <a:effectLst/>
                <a:latin typeface="inter-regular"/>
              </a:rPr>
              <a:t>Such </a:t>
            </a:r>
            <a:r>
              <a:rPr lang="en-US" b="0" i="0" dirty="0">
                <a:solidFill>
                  <a:srgbClr val="000000"/>
                </a:solidFill>
                <a:effectLst/>
                <a:latin typeface="inter-regular"/>
              </a:rPr>
              <a:t>as a Room Cleaner agent, it works only if there is dirt in the room.</a:t>
            </a:r>
          </a:p>
          <a:p>
            <a:pPr marL="0" indent="0">
              <a:buNone/>
            </a:pPr>
            <a:endParaRPr lang="en-IN" dirty="0"/>
          </a:p>
        </p:txBody>
      </p:sp>
      <p:sp>
        <p:nvSpPr>
          <p:cNvPr id="4" name="Rectangle 3"/>
          <p:cNvSpPr/>
          <p:nvPr/>
        </p:nvSpPr>
        <p:spPr>
          <a:xfrm>
            <a:off x="654843" y="5664498"/>
            <a:ext cx="7834313" cy="461665"/>
          </a:xfrm>
          <a:prstGeom prst="rect">
            <a:avLst/>
          </a:prstGeom>
        </p:spPr>
        <p:txBody>
          <a:bodyPr wrap="square">
            <a:spAutoFit/>
          </a:bodyPr>
          <a:lstStyle/>
          <a:p>
            <a:pPr lvl="1" algn="just"/>
            <a:r>
              <a:rPr lang="en-US" altLang="en-US" sz="2400" b="1" i="1" dirty="0">
                <a:solidFill>
                  <a:srgbClr val="00B050"/>
                </a:solidFill>
                <a:latin typeface="Times New Roman" panose="02020603050405020304" pitchFamily="18" charset="0"/>
                <a:cs typeface="Times New Roman" panose="02020603050405020304" pitchFamily="18" charset="0"/>
              </a:rPr>
              <a:t>if car-in-front-is-braking then </a:t>
            </a:r>
            <a:r>
              <a:rPr lang="en-US" altLang="en-US" sz="2400" b="1" i="1" dirty="0">
                <a:solidFill>
                  <a:srgbClr val="FF0000"/>
                </a:solidFill>
                <a:latin typeface="Times New Roman" panose="02020603050405020304" pitchFamily="18" charset="0"/>
                <a:cs typeface="Times New Roman" panose="02020603050405020304" pitchFamily="18" charset="0"/>
              </a:rPr>
              <a:t>initiate-braking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5318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A23892C4-4D91-4A11-BC1B-E5917C2026A2}"/>
              </a:ext>
            </a:extLst>
          </p:cNvPr>
          <p:cNvSpPr>
            <a:spLocks noGrp="1" noChangeArrowheads="1"/>
          </p:cNvSpPr>
          <p:nvPr>
            <p:ph type="title"/>
          </p:nvPr>
        </p:nvSpPr>
        <p:spPr>
          <a:xfrm>
            <a:off x="457200" y="152400"/>
            <a:ext cx="8229600" cy="1096963"/>
          </a:xfrm>
        </p:spPr>
        <p:txBody>
          <a:bodyPr>
            <a:normAutofit fontScale="90000"/>
          </a:bodyPr>
          <a:lstStyle/>
          <a:p>
            <a:pPr eaLnBrk="1" hangingPunct="1"/>
            <a:r>
              <a:rPr lang="en-US" altLang="en-US" b="1">
                <a:solidFill>
                  <a:srgbClr val="0070C0"/>
                </a:solidFill>
                <a:latin typeface="Georgia" panose="02040502050405020303" pitchFamily="18" charset="0"/>
              </a:rPr>
              <a:t>Agent program for a vacuum-cleaner agent</a:t>
            </a:r>
          </a:p>
        </p:txBody>
      </p:sp>
      <p:sp>
        <p:nvSpPr>
          <p:cNvPr id="33795" name="Rectangle 4">
            <a:extLst>
              <a:ext uri="{FF2B5EF4-FFF2-40B4-BE49-F238E27FC236}">
                <a16:creationId xmlns="" xmlns:a16="http://schemas.microsoft.com/office/drawing/2014/main" id="{089F3609-12D3-4C79-A795-EFA1642EBC93}"/>
              </a:ext>
            </a:extLst>
          </p:cNvPr>
          <p:cNvSpPr>
            <a:spLocks noChangeArrowheads="1"/>
          </p:cNvSpPr>
          <p:nvPr/>
        </p:nvSpPr>
        <p:spPr bwMode="auto">
          <a:xfrm>
            <a:off x="304800" y="1524000"/>
            <a:ext cx="8229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Georgia" panose="02040502050405020303" pitchFamily="18" charset="0"/>
                <a:ea typeface="Calibri" panose="020F0502020204030204" pitchFamily="34" charset="0"/>
                <a:cs typeface="Times New Roman" panose="02020603050405020304" pitchFamily="18" charset="0"/>
              </a:rPr>
              <a:t>function </a:t>
            </a:r>
            <a:r>
              <a:rPr lang="en-US" altLang="en-US" sz="1800" b="1">
                <a:latin typeface="Georgia" panose="02040502050405020303" pitchFamily="18" charset="0"/>
                <a:ea typeface="Calibri" panose="020F0502020204030204" pitchFamily="34" charset="0"/>
                <a:cs typeface="Times New Roman" panose="02020603050405020304" pitchFamily="18" charset="0"/>
              </a:rPr>
              <a:t>REFLEX-VACUUM-AGENT</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i="1">
                <a:latin typeface="Georgia" panose="02040502050405020303" pitchFamily="18" charset="0"/>
                <a:ea typeface="Calibri" panose="020F0502020204030204" pitchFamily="34" charset="0"/>
                <a:cs typeface="Times New Roman" panose="02020603050405020304" pitchFamily="18" charset="0"/>
              </a:rPr>
              <a:t>location, status</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b="1">
                <a:latin typeface="Georgia" panose="02040502050405020303" pitchFamily="18" charset="0"/>
                <a:ea typeface="Calibri" panose="020F0502020204030204" pitchFamily="34" charset="0"/>
                <a:cs typeface="Times New Roman" panose="02020603050405020304" pitchFamily="18" charset="0"/>
              </a:rPr>
              <a:t>returns</a:t>
            </a:r>
            <a:r>
              <a:rPr lang="en-US" altLang="en-US" sz="1800">
                <a:latin typeface="Georgia" panose="02040502050405020303" pitchFamily="18" charset="0"/>
                <a:ea typeface="Calibri" panose="020F0502020204030204" pitchFamily="34" charset="0"/>
                <a:cs typeface="Times New Roman" panose="02020603050405020304" pitchFamily="18" charset="0"/>
              </a:rPr>
              <a:t> an action</a:t>
            </a:r>
          </a:p>
          <a:p>
            <a:pPr>
              <a:spcBef>
                <a:spcPct val="0"/>
              </a:spcBef>
              <a:buFontTx/>
              <a:buNone/>
            </a:pPr>
            <a:endParaRPr lang="en-US" altLang="en-US" sz="1100">
              <a:ea typeface="Calibri" panose="020F0502020204030204" pitchFamily="34" charset="0"/>
              <a:cs typeface="Times New Roman" panose="02020603050405020304" pitchFamily="18" charset="0"/>
            </a:endParaRPr>
          </a:p>
          <a:p>
            <a:pPr>
              <a:spcBef>
                <a:spcPct val="0"/>
              </a:spcBef>
              <a:buFontTx/>
              <a:buNone/>
            </a:pPr>
            <a:r>
              <a:rPr lang="en-US" altLang="en-US" sz="1800" b="1">
                <a:latin typeface="Georgia" panose="02040502050405020303" pitchFamily="18" charset="0"/>
                <a:ea typeface="Calibri" panose="020F0502020204030204" pitchFamily="34" charset="0"/>
                <a:cs typeface="Times New Roman" panose="02020603050405020304" pitchFamily="18" charset="0"/>
              </a:rPr>
              <a:t>if </a:t>
            </a:r>
            <a:r>
              <a:rPr lang="en-US" altLang="en-US" sz="1800">
                <a:latin typeface="Georgia" panose="02040502050405020303" pitchFamily="18" charset="0"/>
                <a:ea typeface="Calibri" panose="020F0502020204030204" pitchFamily="34" charset="0"/>
                <a:cs typeface="Times New Roman" panose="02020603050405020304" pitchFamily="18" charset="0"/>
              </a:rPr>
              <a:t>status = </a:t>
            </a:r>
            <a:r>
              <a:rPr lang="en-US" altLang="en-US" sz="1800" i="1">
                <a:latin typeface="Georgia" panose="02040502050405020303" pitchFamily="18" charset="0"/>
                <a:ea typeface="Calibri" panose="020F0502020204030204" pitchFamily="34" charset="0"/>
                <a:cs typeface="Times New Roman" panose="02020603050405020304" pitchFamily="18" charset="0"/>
              </a:rPr>
              <a:t>Dirty</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b="1">
                <a:latin typeface="Georgia" panose="02040502050405020303" pitchFamily="18" charset="0"/>
                <a:ea typeface="Calibri" panose="020F0502020204030204" pitchFamily="34" charset="0"/>
                <a:cs typeface="Times New Roman" panose="02020603050405020304" pitchFamily="18" charset="0"/>
              </a:rPr>
              <a:t>then return</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i="1">
                <a:latin typeface="Georgia" panose="02040502050405020303" pitchFamily="18" charset="0"/>
                <a:ea typeface="Calibri" panose="020F0502020204030204" pitchFamily="34" charset="0"/>
                <a:cs typeface="Times New Roman" panose="02020603050405020304" pitchFamily="18" charset="0"/>
              </a:rPr>
              <a:t>Suck</a:t>
            </a:r>
          </a:p>
          <a:p>
            <a:pPr>
              <a:spcBef>
                <a:spcPct val="0"/>
              </a:spcBef>
              <a:buFontTx/>
              <a:buNone/>
            </a:pPr>
            <a:endParaRPr lang="en-US" altLang="en-US" sz="1100">
              <a:ea typeface="Calibri" panose="020F0502020204030204" pitchFamily="34" charset="0"/>
              <a:cs typeface="Times New Roman" panose="02020603050405020304" pitchFamily="18" charset="0"/>
            </a:endParaRPr>
          </a:p>
          <a:p>
            <a:pPr>
              <a:spcBef>
                <a:spcPct val="0"/>
              </a:spcBef>
              <a:buFontTx/>
              <a:buNone/>
            </a:pPr>
            <a:r>
              <a:rPr lang="en-US" altLang="en-US" sz="1800" b="1">
                <a:latin typeface="Georgia" panose="02040502050405020303" pitchFamily="18" charset="0"/>
                <a:ea typeface="Calibri" panose="020F0502020204030204" pitchFamily="34" charset="0"/>
                <a:cs typeface="Times New Roman" panose="02020603050405020304" pitchFamily="18" charset="0"/>
              </a:rPr>
              <a:t>else if</a:t>
            </a:r>
            <a:r>
              <a:rPr lang="en-US" altLang="en-US" sz="1800">
                <a:latin typeface="Georgia" panose="02040502050405020303" pitchFamily="18" charset="0"/>
                <a:ea typeface="Calibri" panose="020F0502020204030204" pitchFamily="34" charset="0"/>
                <a:cs typeface="Times New Roman" panose="02020603050405020304" pitchFamily="18" charset="0"/>
              </a:rPr>
              <a:t> location = </a:t>
            </a:r>
            <a:r>
              <a:rPr lang="en-US" altLang="en-US" sz="1800" i="1">
                <a:latin typeface="Georgia" panose="02040502050405020303" pitchFamily="18" charset="0"/>
                <a:ea typeface="Calibri" panose="020F0502020204030204" pitchFamily="34" charset="0"/>
                <a:cs typeface="Times New Roman" panose="02020603050405020304" pitchFamily="18" charset="0"/>
              </a:rPr>
              <a:t>A</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b="1">
                <a:latin typeface="Georgia" panose="02040502050405020303" pitchFamily="18" charset="0"/>
                <a:ea typeface="Calibri" panose="020F0502020204030204" pitchFamily="34" charset="0"/>
                <a:cs typeface="Times New Roman" panose="02020603050405020304" pitchFamily="18" charset="0"/>
              </a:rPr>
              <a:t>then</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b="1">
                <a:latin typeface="Georgia" panose="02040502050405020303" pitchFamily="18" charset="0"/>
                <a:ea typeface="Calibri" panose="020F0502020204030204" pitchFamily="34" charset="0"/>
                <a:cs typeface="Times New Roman" panose="02020603050405020304" pitchFamily="18" charset="0"/>
              </a:rPr>
              <a:t>return</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i="1">
                <a:latin typeface="Georgia" panose="02040502050405020303" pitchFamily="18" charset="0"/>
                <a:ea typeface="Calibri" panose="020F0502020204030204" pitchFamily="34" charset="0"/>
                <a:cs typeface="Times New Roman" panose="02020603050405020304" pitchFamily="18" charset="0"/>
              </a:rPr>
              <a:t>Right</a:t>
            </a:r>
            <a:endParaRPr lang="en-US" altLang="en-US" sz="1100">
              <a:ea typeface="Calibri" panose="020F0502020204030204" pitchFamily="34" charset="0"/>
              <a:cs typeface="Times New Roman" panose="02020603050405020304" pitchFamily="18" charset="0"/>
            </a:endParaRPr>
          </a:p>
          <a:p>
            <a:pPr>
              <a:spcBef>
                <a:spcPct val="0"/>
              </a:spcBef>
              <a:buFontTx/>
              <a:buNone/>
            </a:pPr>
            <a:r>
              <a:rPr lang="en-US" altLang="en-US" sz="1800">
                <a:latin typeface="Georgia" panose="02040502050405020303" pitchFamily="18" charset="0"/>
                <a:ea typeface="Calibri" panose="020F0502020204030204" pitchFamily="34" charset="0"/>
                <a:cs typeface="Times New Roman" panose="02020603050405020304" pitchFamily="18" charset="0"/>
              </a:rPr>
              <a:t>else if location = </a:t>
            </a:r>
            <a:r>
              <a:rPr lang="en-US" altLang="en-US" sz="1800" i="1">
                <a:latin typeface="Georgia" panose="02040502050405020303" pitchFamily="18" charset="0"/>
                <a:ea typeface="Calibri" panose="020F0502020204030204" pitchFamily="34" charset="0"/>
                <a:cs typeface="Times New Roman" panose="02020603050405020304" pitchFamily="18" charset="0"/>
              </a:rPr>
              <a:t>B</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b="1">
                <a:latin typeface="Georgia" panose="02040502050405020303" pitchFamily="18" charset="0"/>
                <a:ea typeface="Calibri" panose="020F0502020204030204" pitchFamily="34" charset="0"/>
                <a:cs typeface="Times New Roman" panose="02020603050405020304" pitchFamily="18" charset="0"/>
              </a:rPr>
              <a:t>then return</a:t>
            </a:r>
            <a:r>
              <a:rPr lang="en-US" altLang="en-US" sz="1800">
                <a:latin typeface="Georgia" panose="02040502050405020303" pitchFamily="18" charset="0"/>
                <a:ea typeface="Calibri" panose="020F0502020204030204" pitchFamily="34" charset="0"/>
                <a:cs typeface="Times New Roman" panose="02020603050405020304" pitchFamily="18" charset="0"/>
              </a:rPr>
              <a:t> </a:t>
            </a:r>
            <a:r>
              <a:rPr lang="en-US" altLang="en-US" sz="1800" i="1">
                <a:latin typeface="Georgia" panose="02040502050405020303" pitchFamily="18" charset="0"/>
                <a:ea typeface="Calibri" panose="020F0502020204030204" pitchFamily="34" charset="0"/>
                <a:cs typeface="Times New Roman" panose="02020603050405020304" pitchFamily="18" charset="0"/>
              </a:rPr>
              <a:t>Left</a:t>
            </a:r>
            <a:endParaRPr lang="en-US" altLang="en-US">
              <a:ea typeface="Calibri" panose="020F0502020204030204" pitchFamily="34" charset="0"/>
              <a:cs typeface="Times New Roman" panose="02020603050405020304" pitchFamily="18" charset="0"/>
            </a:endParaRPr>
          </a:p>
        </p:txBody>
      </p:sp>
      <p:pic>
        <p:nvPicPr>
          <p:cNvPr id="33796" name="Picture 4" descr="vacuum2-environment">
            <a:extLst>
              <a:ext uri="{FF2B5EF4-FFF2-40B4-BE49-F238E27FC236}">
                <a16:creationId xmlns="" xmlns:a16="http://schemas.microsoft.com/office/drawing/2014/main" id="{CA6F5040-BD37-4D19-A43D-A368FF0BF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429000"/>
            <a:ext cx="3500438"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6">
            <a:extLst>
              <a:ext uri="{FF2B5EF4-FFF2-40B4-BE49-F238E27FC236}">
                <a16:creationId xmlns="" xmlns:a16="http://schemas.microsoft.com/office/drawing/2014/main" id="{56F63A2F-443E-4536-AA5B-11FE7E0C0488}"/>
              </a:ext>
            </a:extLst>
          </p:cNvPr>
          <p:cNvSpPr>
            <a:spLocks noChangeArrowheads="1"/>
          </p:cNvSpPr>
          <p:nvPr/>
        </p:nvSpPr>
        <p:spPr bwMode="auto">
          <a:xfrm>
            <a:off x="2209800" y="5334000"/>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C00000"/>
                </a:solidFill>
                <a:latin typeface="Times New Roman" panose="02020603050405020304" pitchFamily="18" charset="0"/>
                <a:cs typeface="Times New Roman" panose="02020603050405020304" pitchFamily="18" charset="0"/>
              </a:rPr>
              <a:t>Percepts</a:t>
            </a:r>
            <a:r>
              <a:rPr lang="en-US" altLang="en-US" sz="1800">
                <a:latin typeface="Times New Roman" panose="02020603050405020304" pitchFamily="18" charset="0"/>
                <a:cs typeface="Times New Roman" panose="02020603050405020304" pitchFamily="18" charset="0"/>
              </a:rPr>
              <a:t>: location and contents, e.g., [A,Dirty]</a:t>
            </a:r>
          </a:p>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1800" b="1">
                <a:solidFill>
                  <a:srgbClr val="C00000"/>
                </a:solidFill>
                <a:latin typeface="Times New Roman" panose="02020603050405020304" pitchFamily="18" charset="0"/>
                <a:cs typeface="Times New Roman" panose="02020603050405020304" pitchFamily="18" charset="0"/>
              </a:rPr>
              <a:t>Actions</a:t>
            </a:r>
            <a:r>
              <a:rPr lang="en-US" altLang="en-US" sz="1800">
                <a:latin typeface="Times New Roman" panose="02020603050405020304" pitchFamily="18" charset="0"/>
                <a:cs typeface="Times New Roman" panose="02020603050405020304" pitchFamily="18" charset="0"/>
              </a:rPr>
              <a:t>: </a:t>
            </a:r>
            <a:r>
              <a:rPr lang="en-US" altLang="en-US" sz="1800" i="1">
                <a:latin typeface="Times New Roman" panose="02020603050405020304" pitchFamily="18" charset="0"/>
                <a:cs typeface="Times New Roman" panose="02020603050405020304" pitchFamily="18" charset="0"/>
              </a:rPr>
              <a:t>Left</a:t>
            </a:r>
            <a:r>
              <a:rPr lang="en-US" altLang="en-US" sz="1800">
                <a:latin typeface="Times New Roman" panose="02020603050405020304" pitchFamily="18" charset="0"/>
                <a:cs typeface="Times New Roman" panose="02020603050405020304" pitchFamily="18" charset="0"/>
              </a:rPr>
              <a:t>, </a:t>
            </a:r>
            <a:r>
              <a:rPr lang="en-US" altLang="en-US" sz="1800" i="1">
                <a:latin typeface="Times New Roman" panose="02020603050405020304" pitchFamily="18" charset="0"/>
                <a:cs typeface="Times New Roman" panose="02020603050405020304" pitchFamily="18" charset="0"/>
              </a:rPr>
              <a:t>Right</a:t>
            </a:r>
            <a:r>
              <a:rPr lang="en-US" altLang="en-US" sz="1800">
                <a:latin typeface="Times New Roman" panose="02020603050405020304" pitchFamily="18" charset="0"/>
                <a:cs typeface="Times New Roman" panose="02020603050405020304" pitchFamily="18" charset="0"/>
              </a:rPr>
              <a:t>, </a:t>
            </a:r>
            <a:r>
              <a:rPr lang="en-US" altLang="en-US" sz="1800" i="1">
                <a:latin typeface="Times New Roman" panose="02020603050405020304" pitchFamily="18" charset="0"/>
                <a:cs typeface="Times New Roman" panose="02020603050405020304" pitchFamily="18" charset="0"/>
              </a:rPr>
              <a:t>Suck</a:t>
            </a:r>
            <a:r>
              <a:rPr lang="en-US" altLang="en-US" sz="1800">
                <a:latin typeface="Times New Roman" panose="02020603050405020304" pitchFamily="18" charset="0"/>
                <a:cs typeface="Times New Roman" panose="02020603050405020304" pitchFamily="18" charset="0"/>
              </a:rPr>
              <a:t>, </a:t>
            </a:r>
            <a:r>
              <a:rPr lang="en-US" altLang="en-US" sz="1800" i="1">
                <a:latin typeface="Times New Roman" panose="02020603050405020304" pitchFamily="18" charset="0"/>
                <a:cs typeface="Times New Roman" panose="02020603050405020304" pitchFamily="18" charset="0"/>
              </a:rPr>
              <a:t>NoOp</a:t>
            </a:r>
            <a:endParaRPr lang="en-US" altLang="en-US" sz="1800">
              <a:latin typeface="Times New Roman" panose="02020603050405020304" pitchFamily="18" charset="0"/>
              <a:cs typeface="Times New Roman" panose="02020603050405020304" pitchFamily="18" charset="0"/>
            </a:endParaRPr>
          </a:p>
        </p:txBody>
      </p:sp>
      <p:sp>
        <p:nvSpPr>
          <p:cNvPr id="33798" name="Slide Number Placeholder 2">
            <a:extLst>
              <a:ext uri="{FF2B5EF4-FFF2-40B4-BE49-F238E27FC236}">
                <a16:creationId xmlns="" xmlns:a16="http://schemas.microsoft.com/office/drawing/2014/main" id="{1D59DD40-D891-4533-8431-3C8FBC29B70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B6E818C-F316-4103-94E1-E59BB63FD7D7}" type="slidenum">
              <a:rPr lang="en-US" altLang="en-US" sz="1400"/>
              <a:pPr>
                <a:spcBef>
                  <a:spcPct val="0"/>
                </a:spcBef>
                <a:buFontTx/>
                <a:buNone/>
              </a:pPr>
              <a:t>48</a:t>
            </a:fld>
            <a:endParaRPr lang="en-US" altLang="en-US" sz="1400"/>
          </a:p>
        </p:txBody>
      </p:sp>
    </p:spTree>
    <p:extLst>
      <p:ext uri="{BB962C8B-B14F-4D97-AF65-F5344CB8AC3E}">
        <p14:creationId xmlns:p14="http://schemas.microsoft.com/office/powerpoint/2010/main" val="892146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FEBD59B6-30D1-4BD2-A219-6F66527A043C}"/>
              </a:ext>
            </a:extLst>
          </p:cNvPr>
          <p:cNvSpPr>
            <a:spLocks noGrp="1" noChangeArrowheads="1"/>
          </p:cNvSpPr>
          <p:nvPr>
            <p:ph type="title"/>
          </p:nvPr>
        </p:nvSpPr>
        <p:spPr>
          <a:xfrm>
            <a:off x="427038" y="15875"/>
            <a:ext cx="8229600" cy="792163"/>
          </a:xfrm>
        </p:spPr>
        <p:txBody>
          <a:bodyPr/>
          <a:lstStyle/>
          <a:p>
            <a:pPr eaLnBrk="1" hangingPunct="1"/>
            <a:r>
              <a:rPr lang="en-US" altLang="en-US" b="1">
                <a:solidFill>
                  <a:srgbClr val="0070C0"/>
                </a:solidFill>
                <a:latin typeface="Georgia" panose="02040502050405020303" pitchFamily="18" charset="0"/>
              </a:rPr>
              <a:t>Simple reflex agents</a:t>
            </a:r>
          </a:p>
        </p:txBody>
      </p:sp>
      <p:pic>
        <p:nvPicPr>
          <p:cNvPr id="36867" name="Picture 4" descr="simple-reflex-agent">
            <a:extLst>
              <a:ext uri="{FF2B5EF4-FFF2-40B4-BE49-F238E27FC236}">
                <a16:creationId xmlns="" xmlns:a16="http://schemas.microsoft.com/office/drawing/2014/main" id="{D6F281E7-FF06-4D97-8B90-9B9D0B1FE4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025525"/>
            <a:ext cx="8153400" cy="5191125"/>
          </a:xfrm>
          <a:noFill/>
        </p:spPr>
      </p:pic>
      <p:sp>
        <p:nvSpPr>
          <p:cNvPr id="36868" name="Slide Number Placeholder 2">
            <a:extLst>
              <a:ext uri="{FF2B5EF4-FFF2-40B4-BE49-F238E27FC236}">
                <a16:creationId xmlns="" xmlns:a16="http://schemas.microsoft.com/office/drawing/2014/main" id="{55678214-D1EC-473B-91FD-A49BE958C5D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6FE1D9F-4A47-47D5-AB2F-50B07C18B309}" type="slidenum">
              <a:rPr lang="en-US" altLang="en-US" sz="1400"/>
              <a:pPr>
                <a:spcBef>
                  <a:spcPct val="0"/>
                </a:spcBef>
                <a:buFontTx/>
                <a:buNone/>
              </a:pPr>
              <a:t>49</a:t>
            </a:fld>
            <a:endParaRPr lang="en-US" altLang="en-US" sz="1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18" y="-17060"/>
            <a:ext cx="8229600" cy="1143000"/>
          </a:xfrm>
        </p:spPr>
        <p:txBody>
          <a:bodyPr/>
          <a:lstStyle/>
          <a:p>
            <a:r>
              <a:rPr lang="en-US" b="1" dirty="0">
                <a:latin typeface="Times New Roman" pitchFamily="18" charset="0"/>
                <a:cs typeface="Times New Roman" pitchFamily="18" charset="0"/>
              </a:rPr>
              <a:t>Cont…</a:t>
            </a:r>
          </a:p>
        </p:txBody>
      </p:sp>
      <p:sp>
        <p:nvSpPr>
          <p:cNvPr id="3" name="Content Placeholder 2"/>
          <p:cNvSpPr>
            <a:spLocks noGrp="1"/>
          </p:cNvSpPr>
          <p:nvPr>
            <p:ph idx="1"/>
          </p:nvPr>
        </p:nvSpPr>
        <p:spPr>
          <a:xfrm>
            <a:off x="437866" y="2819400"/>
            <a:ext cx="8229600" cy="3535363"/>
          </a:xfrm>
        </p:spPr>
        <p:txBody>
          <a:bodyPr>
            <a:normAutofit fontScale="92500" lnSpcReduction="10000"/>
          </a:bodyPr>
          <a:lstStyle/>
          <a:p>
            <a:pPr algn="just">
              <a:lnSpc>
                <a:spcPct val="80000"/>
              </a:lnSpc>
              <a:buFont typeface="Arial" charset="0"/>
              <a:buChar char="•"/>
            </a:pPr>
            <a:r>
              <a:rPr lang="en-US" sz="2800" b="1" dirty="0">
                <a:latin typeface="Times New Roman" pitchFamily="18" charset="0"/>
                <a:ea typeface="ＭＳ Ｐゴシック" charset="-128"/>
                <a:cs typeface="Times New Roman" pitchFamily="18" charset="0"/>
              </a:rPr>
              <a:t>Human agent: </a:t>
            </a:r>
          </a:p>
          <a:p>
            <a:pPr lvl="1" algn="just">
              <a:lnSpc>
                <a:spcPct val="80000"/>
              </a:lnSpc>
              <a:buFont typeface="Arial" charset="0"/>
              <a:buChar char="–"/>
            </a:pPr>
            <a:r>
              <a:rPr lang="en-US" sz="2400" dirty="0">
                <a:latin typeface="Times New Roman" pitchFamily="18" charset="0"/>
                <a:cs typeface="Times New Roman" pitchFamily="18" charset="0"/>
              </a:rPr>
              <a:t>eyes, ears, and other organs for sensors; </a:t>
            </a:r>
          </a:p>
          <a:p>
            <a:pPr lvl="1" algn="just">
              <a:lnSpc>
                <a:spcPct val="80000"/>
              </a:lnSpc>
              <a:buFont typeface="Arial" charset="0"/>
              <a:buChar char="–"/>
            </a:pPr>
            <a:r>
              <a:rPr lang="en-US" sz="2400" dirty="0">
                <a:latin typeface="Times New Roman" pitchFamily="18" charset="0"/>
                <a:cs typeface="Times New Roman" pitchFamily="18" charset="0"/>
              </a:rPr>
              <a:t>hands, legs, mouth, and other body parts for actuators</a:t>
            </a:r>
          </a:p>
          <a:p>
            <a:pPr lvl="1" algn="just">
              <a:lnSpc>
                <a:spcPct val="80000"/>
              </a:lnSpc>
              <a:buFont typeface="Arial" charset="0"/>
              <a:buChar char="–"/>
            </a:pPr>
            <a:endParaRPr lang="en-US" sz="2400" dirty="0">
              <a:latin typeface="Times New Roman" pitchFamily="18" charset="0"/>
              <a:cs typeface="Times New Roman" pitchFamily="18" charset="0"/>
            </a:endParaRPr>
          </a:p>
          <a:p>
            <a:pPr algn="just">
              <a:lnSpc>
                <a:spcPct val="80000"/>
              </a:lnSpc>
              <a:buFont typeface="Arial" charset="0"/>
              <a:buChar char="•"/>
            </a:pPr>
            <a:r>
              <a:rPr lang="en-US" sz="2800" b="1" dirty="0">
                <a:latin typeface="Times New Roman" pitchFamily="18" charset="0"/>
                <a:ea typeface="ＭＳ Ｐゴシック" charset="-128"/>
                <a:cs typeface="Times New Roman" pitchFamily="18" charset="0"/>
              </a:rPr>
              <a:t>Robotic agent:</a:t>
            </a:r>
          </a:p>
          <a:p>
            <a:pPr lvl="1" algn="just">
              <a:lnSpc>
                <a:spcPct val="80000"/>
              </a:lnSpc>
              <a:buFont typeface="Arial" charset="0"/>
              <a:buChar char="–"/>
            </a:pPr>
            <a:r>
              <a:rPr lang="en-US" sz="2400" dirty="0">
                <a:latin typeface="Times New Roman" pitchFamily="18" charset="0"/>
                <a:cs typeface="Times New Roman" pitchFamily="18" charset="0"/>
              </a:rPr>
              <a:t>cameras and infrared range finders for sensors </a:t>
            </a:r>
          </a:p>
          <a:p>
            <a:pPr lvl="1" algn="just">
              <a:lnSpc>
                <a:spcPct val="80000"/>
              </a:lnSpc>
              <a:buFont typeface="Arial" charset="0"/>
              <a:buChar char="–"/>
            </a:pPr>
            <a:r>
              <a:rPr lang="en-US" sz="2400" dirty="0">
                <a:latin typeface="Times New Roman" pitchFamily="18" charset="0"/>
                <a:cs typeface="Times New Roman" pitchFamily="18" charset="0"/>
              </a:rPr>
              <a:t>various motors for actuators</a:t>
            </a:r>
          </a:p>
          <a:p>
            <a:pPr algn="just"/>
            <a:r>
              <a:rPr lang="en-US" sz="2800" b="1" dirty="0">
                <a:latin typeface="Times New Roman" pitchFamily="18" charset="0"/>
                <a:cs typeface="Times New Roman" pitchFamily="18" charset="0"/>
              </a:rPr>
              <a:t>Software agent</a:t>
            </a:r>
            <a:r>
              <a:rPr lang="en-US" b="1" dirty="0">
                <a:latin typeface="Times New Roman" pitchFamily="18" charset="0"/>
                <a:cs typeface="Times New Roman" pitchFamily="18" charset="0"/>
              </a:rPr>
              <a:t>:</a:t>
            </a:r>
          </a:p>
          <a:p>
            <a:pPr lvl="1" algn="just"/>
            <a:r>
              <a:rPr lang="en-US" sz="2400" dirty="0">
                <a:latin typeface="Times New Roman" pitchFamily="18" charset="0"/>
                <a:cs typeface="Times New Roman" pitchFamily="18" charset="0"/>
              </a:rPr>
              <a:t>keystrokes, file contents as sensory input and act on those inputs and display output on the screen.</a:t>
            </a:r>
          </a:p>
        </p:txBody>
      </p:sp>
      <p:pic>
        <p:nvPicPr>
          <p:cNvPr id="4" name="Picture 3"/>
          <p:cNvPicPr>
            <a:picLocks noChangeAspect="1"/>
          </p:cNvPicPr>
          <p:nvPr/>
        </p:nvPicPr>
        <p:blipFill rotWithShape="1">
          <a:blip r:embed="rId3"/>
          <a:srcRect l="2500" t="21838" r="2500" b="35178"/>
          <a:stretch/>
        </p:blipFill>
        <p:spPr>
          <a:xfrm>
            <a:off x="533400" y="850687"/>
            <a:ext cx="8120418" cy="186088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A5DF4BC7-B297-4DD4-AFBC-679B7860DF73}"/>
              </a:ext>
            </a:extLst>
          </p:cNvPr>
          <p:cNvSpPr txBox="1">
            <a:spLocks noChangeArrowheads="1"/>
          </p:cNvSpPr>
          <p:nvPr/>
        </p:nvSpPr>
        <p:spPr bwMode="auto">
          <a:xfrm>
            <a:off x="381000" y="3810000"/>
            <a:ext cx="8229600" cy="2743200"/>
          </a:xfrm>
          <a:prstGeom prst="rect">
            <a:avLst/>
          </a:prstGeom>
          <a:noFill/>
          <a:ln w="9525">
            <a:noFill/>
            <a:miter lim="800000"/>
            <a:headEnd/>
            <a:tailEnd/>
          </a:ln>
        </p:spPr>
        <p:txBody>
          <a:bodyPr/>
          <a:lstStyle/>
          <a:p>
            <a:pPr marL="342900" indent="-342900" algn="just" eaLnBrk="1" hangingPunct="1">
              <a:spcBef>
                <a:spcPct val="20000"/>
              </a:spcBef>
              <a:buFontTx/>
              <a:buChar char="•"/>
              <a:defRPr/>
            </a:pPr>
            <a:r>
              <a:rPr lang="en-US" sz="2800" kern="0" dirty="0">
                <a:latin typeface="Times New Roman" pitchFamily="18" charset="0"/>
                <a:cs typeface="Times New Roman" pitchFamily="18" charset="0"/>
              </a:rPr>
              <a:t>The INTERPRET-INPUT function generates an abstract description of the current state from the percept</a:t>
            </a:r>
          </a:p>
          <a:p>
            <a:pPr marL="342900" indent="-342900" algn="just" eaLnBrk="1" hangingPunct="1">
              <a:spcBef>
                <a:spcPct val="20000"/>
              </a:spcBef>
              <a:buFontTx/>
              <a:buChar char="•"/>
              <a:defRPr/>
            </a:pPr>
            <a:r>
              <a:rPr lang="en-US" sz="2800" kern="0" dirty="0">
                <a:latin typeface="Times New Roman" pitchFamily="18" charset="0"/>
                <a:cs typeface="Times New Roman" pitchFamily="18" charset="0"/>
              </a:rPr>
              <a:t>RULE-MATCH function returns the first rule in the set of rules that matches the given state description </a:t>
            </a:r>
          </a:p>
        </p:txBody>
      </p:sp>
      <p:sp>
        <p:nvSpPr>
          <p:cNvPr id="37892" name="Slide Number Placeholder 2">
            <a:extLst>
              <a:ext uri="{FF2B5EF4-FFF2-40B4-BE49-F238E27FC236}">
                <a16:creationId xmlns="" xmlns:a16="http://schemas.microsoft.com/office/drawing/2014/main" id="{E9AE37CD-076B-4631-A2E3-431452F5050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8936B74-355E-4817-8D42-B45B7D0407D6}" type="slidenum">
              <a:rPr lang="en-US" altLang="en-US" sz="1400"/>
              <a:pPr>
                <a:spcBef>
                  <a:spcPct val="0"/>
                </a:spcBef>
                <a:buFontTx/>
                <a:buNone/>
              </a:pPr>
              <a:t>50</a:t>
            </a:fld>
            <a:endParaRPr lang="en-US" altLang="en-US" sz="1400"/>
          </a:p>
        </p:txBody>
      </p:sp>
      <p:pic>
        <p:nvPicPr>
          <p:cNvPr id="2" name="Picture 1"/>
          <p:cNvPicPr>
            <a:picLocks noChangeAspect="1"/>
          </p:cNvPicPr>
          <p:nvPr/>
        </p:nvPicPr>
        <p:blipFill>
          <a:blip r:embed="rId2"/>
          <a:stretch>
            <a:fillRect/>
          </a:stretch>
        </p:blipFill>
        <p:spPr>
          <a:xfrm>
            <a:off x="3412" y="12510"/>
            <a:ext cx="9144000" cy="303549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 xmlns:a16="http://schemas.microsoft.com/office/drawing/2014/main" id="{C9255490-0B3A-4C2F-9C22-06A1DEA7663B}"/>
              </a:ext>
            </a:extLst>
          </p:cNvPr>
          <p:cNvSpPr>
            <a:spLocks noGrp="1"/>
          </p:cNvSpPr>
          <p:nvPr>
            <p:ph idx="1"/>
          </p:nvPr>
        </p:nvSpPr>
        <p:spPr>
          <a:xfrm>
            <a:off x="304800" y="1219200"/>
            <a:ext cx="8458200" cy="5137150"/>
          </a:xfrm>
        </p:spPr>
        <p:txBody>
          <a:bodyPr>
            <a:normAutofit/>
          </a:bodyPr>
          <a:lstStyle/>
          <a:p>
            <a:pPr algn="just"/>
            <a:r>
              <a:rPr lang="en-US" altLang="en-US" sz="2800" dirty="0">
                <a:latin typeface="Times New Roman" panose="02020603050405020304" pitchFamily="18" charset="0"/>
                <a:cs typeface="Times New Roman" panose="02020603050405020304" pitchFamily="18" charset="0"/>
              </a:rPr>
              <a:t>Simple reflex agents have the admirable property of being </a:t>
            </a:r>
            <a:r>
              <a:rPr lang="en-US" altLang="en-US" sz="2800" b="1" dirty="0">
                <a:solidFill>
                  <a:srgbClr val="7030A0"/>
                </a:solidFill>
                <a:latin typeface="Times New Roman" panose="02020603050405020304" pitchFamily="18" charset="0"/>
                <a:cs typeface="Times New Roman" panose="02020603050405020304" pitchFamily="18" charset="0"/>
              </a:rPr>
              <a:t>simple</a:t>
            </a:r>
            <a:r>
              <a:rPr lang="en-US" altLang="en-US" sz="2800" dirty="0">
                <a:latin typeface="Times New Roman" panose="02020603050405020304" pitchFamily="18" charset="0"/>
                <a:cs typeface="Times New Roman" panose="02020603050405020304" pitchFamily="18" charset="0"/>
              </a:rPr>
              <a:t>, but they turn out to be of very limited intelligence (</a:t>
            </a:r>
            <a:r>
              <a:rPr lang="en-US" altLang="en-US" sz="2800" b="1" i="1" dirty="0">
                <a:latin typeface="Times New Roman" panose="02020603050405020304" pitchFamily="18" charset="0"/>
                <a:cs typeface="Times New Roman" panose="02020603050405020304" pitchFamily="18" charset="0"/>
              </a:rPr>
              <a:t>The correct decision can be made on the basis of only the current percept i.e., environment is fully observable</a:t>
            </a:r>
            <a:r>
              <a:rPr lang="en-US" altLang="en-US" sz="2800" dirty="0" smtClean="0">
                <a:latin typeface="Times New Roman" panose="02020603050405020304" pitchFamily="18" charset="0"/>
                <a:cs typeface="Times New Roman" panose="02020603050405020304" pitchFamily="18" charset="0"/>
              </a:rPr>
              <a:t>)</a:t>
            </a:r>
          </a:p>
          <a:p>
            <a:pPr algn="just"/>
            <a:r>
              <a:rPr lang="en-US" altLang="en-US" sz="2800" dirty="0" smtClean="0">
                <a:latin typeface="Times New Roman" panose="02020603050405020304" pitchFamily="18" charset="0"/>
                <a:cs typeface="Times New Roman" panose="02020603050405020304" pitchFamily="18" charset="0"/>
              </a:rPr>
              <a:t>Even </a:t>
            </a:r>
            <a:r>
              <a:rPr lang="en-US" altLang="en-US" sz="2800" dirty="0">
                <a:latin typeface="Times New Roman" panose="02020603050405020304" pitchFamily="18" charset="0"/>
                <a:cs typeface="Times New Roman" panose="02020603050405020304" pitchFamily="18" charset="0"/>
              </a:rPr>
              <a:t>a little bit of unobservability can cause serious trouble (</a:t>
            </a:r>
            <a:r>
              <a:rPr lang="en-US" sz="2800" dirty="0">
                <a:latin typeface="Times New Roman" panose="02020603050405020304" pitchFamily="18" charset="0"/>
                <a:cs typeface="Times New Roman" panose="02020603050405020304" pitchFamily="18" charset="0"/>
              </a:rPr>
              <a:t>They do not have knowledge of non-perceptual parts of the current state</a:t>
            </a:r>
            <a:r>
              <a:rPr lang="en-US" sz="2800" dirty="0" smtClean="0">
                <a:latin typeface="Times New Roman" panose="02020603050405020304" pitchFamily="18" charset="0"/>
                <a:cs typeface="Times New Roman" panose="02020603050405020304" pitchFamily="18" charset="0"/>
              </a:rPr>
              <a:t>)</a:t>
            </a:r>
          </a:p>
          <a:p>
            <a:pPr algn="just"/>
            <a:r>
              <a:rPr lang="en-US" altLang="en-US" sz="2800" dirty="0" smtClean="0">
                <a:latin typeface="Times New Roman" panose="02020603050405020304" pitchFamily="18" charset="0"/>
                <a:cs typeface="Times New Roman" panose="02020603050405020304" pitchFamily="18" charset="0"/>
              </a:rPr>
              <a:t>Mostly </a:t>
            </a:r>
            <a:r>
              <a:rPr lang="en-US" altLang="en-US" sz="2800" dirty="0">
                <a:latin typeface="Times New Roman" panose="02020603050405020304" pitchFamily="18" charset="0"/>
                <a:cs typeface="Times New Roman" panose="02020603050405020304" pitchFamily="18" charset="0"/>
              </a:rPr>
              <a:t>too big to generate and to store.</a:t>
            </a:r>
          </a:p>
          <a:p>
            <a:pPr algn="just"/>
            <a:r>
              <a:rPr lang="en-US" altLang="en-US" sz="2800" dirty="0">
                <a:latin typeface="Times New Roman" panose="02020603050405020304" pitchFamily="18" charset="0"/>
                <a:cs typeface="Times New Roman" panose="02020603050405020304" pitchFamily="18" charset="0"/>
              </a:rPr>
              <a:t>Not adaptive to changes in the environment.</a:t>
            </a:r>
          </a:p>
          <a:p>
            <a:pPr algn="just"/>
            <a:endParaRPr lang="en-IN" altLang="en-US" sz="2800" dirty="0">
              <a:latin typeface="Times New Roman" panose="02020603050405020304" pitchFamily="18" charset="0"/>
              <a:cs typeface="Times New Roman" panose="02020603050405020304" pitchFamily="18" charset="0"/>
            </a:endParaRPr>
          </a:p>
        </p:txBody>
      </p:sp>
      <p:sp>
        <p:nvSpPr>
          <p:cNvPr id="38915" name="Slide Number Placeholder 2">
            <a:extLst>
              <a:ext uri="{FF2B5EF4-FFF2-40B4-BE49-F238E27FC236}">
                <a16:creationId xmlns="" xmlns:a16="http://schemas.microsoft.com/office/drawing/2014/main" id="{B89887E1-DE76-40B1-9C9D-0670883A944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45F3B1D-5E05-4E7D-846E-C542D54B02B0}" type="slidenum">
              <a:rPr lang="en-US" altLang="en-US" sz="1400"/>
              <a:pPr>
                <a:spcBef>
                  <a:spcPct val="0"/>
                </a:spcBef>
                <a:buFontTx/>
                <a:buNone/>
              </a:pPr>
              <a:t>51</a:t>
            </a:fld>
            <a:endParaRPr lang="en-US" altLang="en-US" sz="14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 xmlns:a16="http://schemas.microsoft.com/office/drawing/2014/main" id="{CE13D2F5-A6AD-4A03-8FA2-9B3EAF3AF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9867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Slide Number Placeholder 2">
            <a:extLst>
              <a:ext uri="{FF2B5EF4-FFF2-40B4-BE49-F238E27FC236}">
                <a16:creationId xmlns="" xmlns:a16="http://schemas.microsoft.com/office/drawing/2014/main" id="{B948B72A-6EF6-4DEF-94D5-0A130188A98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99BF894-7C51-44E1-A0C5-DEF5A6F00B77}" type="slidenum">
              <a:rPr lang="en-US" altLang="en-US" sz="1400"/>
              <a:pPr>
                <a:spcBef>
                  <a:spcPct val="0"/>
                </a:spcBef>
                <a:buFontTx/>
                <a:buNone/>
              </a:pPr>
              <a:t>52</a:t>
            </a:fld>
            <a:endParaRPr lang="en-US" altLang="en-US" sz="1400"/>
          </a:p>
        </p:txBody>
      </p:sp>
      <p:sp>
        <p:nvSpPr>
          <p:cNvPr id="2" name="Rectangle 1"/>
          <p:cNvSpPr/>
          <p:nvPr/>
        </p:nvSpPr>
        <p:spPr>
          <a:xfrm>
            <a:off x="761999" y="5421609"/>
            <a:ext cx="7834313" cy="461665"/>
          </a:xfrm>
          <a:prstGeom prst="rect">
            <a:avLst/>
          </a:prstGeom>
        </p:spPr>
        <p:txBody>
          <a:bodyPr wrap="square">
            <a:spAutoFit/>
          </a:bodyPr>
          <a:lstStyle/>
          <a:p>
            <a:pPr lvl="1" algn="just"/>
            <a:r>
              <a:rPr lang="en-US" altLang="en-US" sz="2400" b="1" i="1" dirty="0">
                <a:solidFill>
                  <a:srgbClr val="00B050"/>
                </a:solidFill>
                <a:latin typeface="Times New Roman" panose="02020603050405020304" pitchFamily="18" charset="0"/>
                <a:cs typeface="Times New Roman" panose="02020603050405020304" pitchFamily="18" charset="0"/>
              </a:rPr>
              <a:t>if car-in-front-is-braking then </a:t>
            </a:r>
            <a:r>
              <a:rPr lang="en-US" altLang="en-US" sz="2400" b="1" i="1" dirty="0">
                <a:solidFill>
                  <a:srgbClr val="FF0000"/>
                </a:solidFill>
                <a:latin typeface="Times New Roman" panose="02020603050405020304" pitchFamily="18" charset="0"/>
                <a:cs typeface="Times New Roman" panose="02020603050405020304" pitchFamily="18" charset="0"/>
              </a:rPr>
              <a:t>initiate-braking</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B45FB8-3675-4C55-9E9F-DBBBCCD83E7E}"/>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Model-based reflex agents</a:t>
            </a:r>
            <a:endParaRPr lang="en-IN" dirty="0"/>
          </a:p>
        </p:txBody>
      </p:sp>
      <p:sp>
        <p:nvSpPr>
          <p:cNvPr id="3" name="Content Placeholder 2">
            <a:extLst>
              <a:ext uri="{FF2B5EF4-FFF2-40B4-BE49-F238E27FC236}">
                <a16:creationId xmlns="" xmlns:a16="http://schemas.microsoft.com/office/drawing/2014/main" id="{8A1085AF-943E-4142-813E-BE8D20AFB44F}"/>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b="0" i="0" dirty="0">
                <a:solidFill>
                  <a:srgbClr val="000000"/>
                </a:solidFill>
                <a:effectLst/>
                <a:latin typeface="inter-regular"/>
              </a:rPr>
              <a:t>The Model-based agent can work in a partially observable environment, and track the situation.</a:t>
            </a:r>
          </a:p>
          <a:p>
            <a:pPr algn="just">
              <a:buFont typeface="Arial" panose="020B0604020202020204" pitchFamily="34" charset="0"/>
              <a:buChar char="•"/>
            </a:pPr>
            <a:r>
              <a:rPr lang="en-US" b="0" i="0" dirty="0">
                <a:solidFill>
                  <a:srgbClr val="000000"/>
                </a:solidFill>
                <a:effectLst/>
                <a:latin typeface="inter-regular"/>
              </a:rPr>
              <a:t>A model-based agent has two important factors:</a:t>
            </a:r>
          </a:p>
          <a:p>
            <a:pPr marL="742950" lvl="1" indent="-285750" algn="just">
              <a:buFont typeface="Arial" panose="020B0604020202020204" pitchFamily="34" charset="0"/>
              <a:buChar char="•"/>
            </a:pPr>
            <a:r>
              <a:rPr lang="en-US" b="1" i="0" dirty="0">
                <a:solidFill>
                  <a:srgbClr val="000000"/>
                </a:solidFill>
                <a:effectLst/>
                <a:latin typeface="inter-bold"/>
              </a:rPr>
              <a:t>Model:</a:t>
            </a:r>
            <a:r>
              <a:rPr lang="en-US" b="0" i="0" dirty="0">
                <a:solidFill>
                  <a:srgbClr val="000000"/>
                </a:solidFill>
                <a:effectLst/>
                <a:latin typeface="inter-regular"/>
              </a:rPr>
              <a:t> It is knowledge about "how things happen in the world," so it is called a Model-based agent.</a:t>
            </a:r>
          </a:p>
          <a:p>
            <a:pPr marL="742950" lvl="1" indent="-285750" algn="just">
              <a:buFont typeface="Arial" panose="020B0604020202020204" pitchFamily="34" charset="0"/>
              <a:buChar char="•"/>
            </a:pPr>
            <a:r>
              <a:rPr lang="en-US" b="1" i="0" dirty="0">
                <a:solidFill>
                  <a:srgbClr val="000000"/>
                </a:solidFill>
                <a:effectLst/>
                <a:latin typeface="inter-bold"/>
              </a:rPr>
              <a:t>Internal State:</a:t>
            </a:r>
            <a:r>
              <a:rPr lang="en-US" b="0" i="0" dirty="0">
                <a:solidFill>
                  <a:srgbClr val="000000"/>
                </a:solidFill>
                <a:effectLst/>
                <a:latin typeface="inter-regular"/>
              </a:rPr>
              <a:t> It is a representation of the current state based on percept history.</a:t>
            </a:r>
          </a:p>
          <a:p>
            <a:endParaRPr lang="en-IN" dirty="0"/>
          </a:p>
        </p:txBody>
      </p:sp>
    </p:spTree>
    <p:extLst>
      <p:ext uri="{BB962C8B-B14F-4D97-AF65-F5344CB8AC3E}">
        <p14:creationId xmlns:p14="http://schemas.microsoft.com/office/powerpoint/2010/main" val="128368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82F58E-CF8D-47D0-9337-1338606404AD}"/>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Model-based reflex agents</a:t>
            </a:r>
            <a:endParaRPr lang="en-IN" dirty="0"/>
          </a:p>
        </p:txBody>
      </p:sp>
      <p:sp>
        <p:nvSpPr>
          <p:cNvPr id="3" name="Content Placeholder 2">
            <a:extLst>
              <a:ext uri="{FF2B5EF4-FFF2-40B4-BE49-F238E27FC236}">
                <a16:creationId xmlns="" xmlns:a16="http://schemas.microsoft.com/office/drawing/2014/main" id="{D193771C-EAF2-4C63-8962-5FFC0A1A94E4}"/>
              </a:ext>
            </a:extLst>
          </p:cNvPr>
          <p:cNvSpPr>
            <a:spLocks noGrp="1"/>
          </p:cNvSpPr>
          <p:nvPr>
            <p:ph idx="1"/>
          </p:nvPr>
        </p:nvSpPr>
        <p:spPr>
          <a:xfrm>
            <a:off x="457200" y="1600200"/>
            <a:ext cx="8229600" cy="4648200"/>
          </a:xfrm>
        </p:spPr>
        <p:txBody>
          <a:bodyPr>
            <a:normAutofit fontScale="85000" lnSpcReduction="10000"/>
          </a:bodyPr>
          <a:lstStyle/>
          <a:p>
            <a:pPr algn="just"/>
            <a:r>
              <a:rPr lang="en-US" b="0" i="0" dirty="0">
                <a:solidFill>
                  <a:srgbClr val="273239"/>
                </a:solidFill>
                <a:effectLst/>
                <a:latin typeface="urw-din"/>
              </a:rPr>
              <a:t>It works by finding a rule whose condition matches the current situation. </a:t>
            </a:r>
          </a:p>
          <a:p>
            <a:pPr algn="just"/>
            <a:r>
              <a:rPr lang="en-US" b="0" i="0" dirty="0">
                <a:solidFill>
                  <a:srgbClr val="273239"/>
                </a:solidFill>
                <a:effectLst/>
                <a:latin typeface="urw-din"/>
              </a:rPr>
              <a:t>A model-based agent can handle </a:t>
            </a:r>
            <a:r>
              <a:rPr lang="en-US" b="1" i="0" dirty="0">
                <a:solidFill>
                  <a:srgbClr val="273239"/>
                </a:solidFill>
                <a:effectLst/>
                <a:latin typeface="urw-din"/>
              </a:rPr>
              <a:t>partially observable environments</a:t>
            </a:r>
            <a:r>
              <a:rPr lang="en-US" b="0" i="0" dirty="0">
                <a:solidFill>
                  <a:srgbClr val="273239"/>
                </a:solidFill>
                <a:effectLst/>
                <a:latin typeface="urw-din"/>
              </a:rPr>
              <a:t> by use of model about the world. </a:t>
            </a:r>
          </a:p>
          <a:p>
            <a:pPr algn="just"/>
            <a:r>
              <a:rPr lang="en-US" b="0" i="0" dirty="0">
                <a:solidFill>
                  <a:srgbClr val="273239"/>
                </a:solidFill>
                <a:effectLst/>
                <a:latin typeface="urw-din"/>
              </a:rPr>
              <a:t>The agent has to keep track of </a:t>
            </a:r>
            <a:r>
              <a:rPr lang="en-US" b="1" i="0" dirty="0">
                <a:solidFill>
                  <a:srgbClr val="273239"/>
                </a:solidFill>
                <a:effectLst/>
                <a:latin typeface="urw-din"/>
              </a:rPr>
              <a:t>internal state</a:t>
            </a:r>
            <a:r>
              <a:rPr lang="en-US" b="0" i="0" dirty="0">
                <a:solidFill>
                  <a:srgbClr val="273239"/>
                </a:solidFill>
                <a:effectLst/>
                <a:latin typeface="urw-din"/>
              </a:rPr>
              <a:t> which is adjusted by each percept and that depends on the percept history. </a:t>
            </a:r>
          </a:p>
          <a:p>
            <a:pPr algn="just"/>
            <a:r>
              <a:rPr lang="en-US" b="0" i="0" dirty="0">
                <a:solidFill>
                  <a:srgbClr val="273239"/>
                </a:solidFill>
                <a:effectLst/>
                <a:latin typeface="urw-din"/>
              </a:rPr>
              <a:t>The current state is stored inside the agent which maintains some kind of structure describing the part of the world which cannot be seen.</a:t>
            </a:r>
            <a:endParaRPr lang="en-IN" dirty="0"/>
          </a:p>
        </p:txBody>
      </p:sp>
    </p:spTree>
    <p:extLst>
      <p:ext uri="{BB962C8B-B14F-4D97-AF65-F5344CB8AC3E}">
        <p14:creationId xmlns:p14="http://schemas.microsoft.com/office/powerpoint/2010/main" val="27722340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 xmlns:a16="http://schemas.microsoft.com/office/drawing/2014/main" id="{8428BCE1-3862-4C12-AD92-92E53025F2DF}"/>
              </a:ext>
            </a:extLst>
          </p:cNvPr>
          <p:cNvSpPr>
            <a:spLocks noGrp="1"/>
          </p:cNvSpPr>
          <p:nvPr>
            <p:ph idx="1"/>
          </p:nvPr>
        </p:nvSpPr>
        <p:spPr>
          <a:xfrm>
            <a:off x="457200" y="1600200"/>
            <a:ext cx="8229600" cy="4953000"/>
          </a:xfrm>
        </p:spPr>
        <p:txBody>
          <a:bodyPr/>
          <a:lstStyle/>
          <a:p>
            <a:pPr algn="just"/>
            <a:r>
              <a:rPr lang="en-US" altLang="en-US" sz="2800" dirty="0">
                <a:latin typeface="Times New Roman" panose="02020603050405020304" pitchFamily="18" charset="0"/>
                <a:cs typeface="Times New Roman" panose="02020603050405020304" pitchFamily="18" charset="0"/>
              </a:rPr>
              <a:t>The agent should maintain some sort of </a:t>
            </a:r>
            <a:r>
              <a:rPr lang="en-US" altLang="en-US" sz="2800" b="1" i="1" dirty="0">
                <a:latin typeface="Times New Roman" panose="02020603050405020304" pitchFamily="18" charset="0"/>
                <a:cs typeface="Times New Roman" panose="02020603050405020304" pitchFamily="18" charset="0"/>
              </a:rPr>
              <a:t>internal state </a:t>
            </a:r>
            <a:r>
              <a:rPr lang="en-US" altLang="en-US" sz="2800" dirty="0">
                <a:latin typeface="Times New Roman" panose="02020603050405020304" pitchFamily="18" charset="0"/>
                <a:cs typeface="Times New Roman" panose="02020603050405020304" pitchFamily="18" charset="0"/>
              </a:rPr>
              <a:t>that depends on the percept history and thereby reflects at least some of the unobserved aspect of the current state</a:t>
            </a:r>
          </a:p>
          <a:p>
            <a:pPr algn="just"/>
            <a:r>
              <a:rPr lang="en-US" altLang="en-US" sz="2800" dirty="0">
                <a:latin typeface="Times New Roman" panose="02020603050405020304" pitchFamily="18" charset="0"/>
                <a:cs typeface="Times New Roman" panose="02020603050405020304" pitchFamily="18" charset="0"/>
              </a:rPr>
              <a:t>Updating this internal state information requires two kinds of knowledge to be encoded in the agent program</a:t>
            </a:r>
          </a:p>
          <a:p>
            <a:pPr lvl="4" algn="just"/>
            <a:r>
              <a:rPr lang="en-US" altLang="en-US" sz="2400" b="1" dirty="0">
                <a:solidFill>
                  <a:srgbClr val="7030A0"/>
                </a:solidFill>
                <a:latin typeface="Times New Roman" panose="02020603050405020304" pitchFamily="18" charset="0"/>
                <a:cs typeface="Times New Roman" panose="02020603050405020304" pitchFamily="18" charset="0"/>
              </a:rPr>
              <a:t>Information about how the world evolves independently of the agent</a:t>
            </a:r>
          </a:p>
          <a:p>
            <a:pPr lvl="4" algn="just"/>
            <a:r>
              <a:rPr lang="en-US" altLang="en-US" sz="2400" b="1" dirty="0">
                <a:solidFill>
                  <a:srgbClr val="7030A0"/>
                </a:solidFill>
                <a:latin typeface="Times New Roman" panose="02020603050405020304" pitchFamily="18" charset="0"/>
                <a:cs typeface="Times New Roman" panose="02020603050405020304" pitchFamily="18" charset="0"/>
              </a:rPr>
              <a:t>Information about how the agent’s own actions affect the world</a:t>
            </a:r>
            <a:endParaRPr lang="en-IN" altLang="en-US" sz="2400" b="1" dirty="0">
              <a:solidFill>
                <a:srgbClr val="7030A0"/>
              </a:solidFill>
              <a:latin typeface="Times New Roman" panose="02020603050405020304" pitchFamily="18" charset="0"/>
              <a:cs typeface="Times New Roman" panose="02020603050405020304" pitchFamily="18" charset="0"/>
            </a:endParaRPr>
          </a:p>
        </p:txBody>
      </p:sp>
      <p:sp>
        <p:nvSpPr>
          <p:cNvPr id="40963" name="Rectangle 2">
            <a:extLst>
              <a:ext uri="{FF2B5EF4-FFF2-40B4-BE49-F238E27FC236}">
                <a16:creationId xmlns="" xmlns:a16="http://schemas.microsoft.com/office/drawing/2014/main" id="{F244AB81-9E73-41D9-BDB1-4541F63F1FDF}"/>
              </a:ext>
            </a:extLst>
          </p:cNvPr>
          <p:cNvSpPr>
            <a:spLocks noGrp="1" noChangeArrowheads="1"/>
          </p:cNvSpPr>
          <p:nvPr>
            <p:ph type="title"/>
          </p:nvPr>
        </p:nvSpPr>
        <p:spPr/>
        <p:txBody>
          <a:bodyPr/>
          <a:lstStyle/>
          <a:p>
            <a:pPr eaLnBrk="1" hangingPunct="1"/>
            <a:r>
              <a:rPr lang="en-US" altLang="en-US" b="1" dirty="0">
                <a:solidFill>
                  <a:srgbClr val="0070C0"/>
                </a:solidFill>
                <a:latin typeface="Georgia" panose="02040502050405020303" pitchFamily="18" charset="0"/>
              </a:rPr>
              <a:t>Model-based reflex agents</a:t>
            </a:r>
          </a:p>
        </p:txBody>
      </p:sp>
      <p:sp>
        <p:nvSpPr>
          <p:cNvPr id="40964" name="Slide Number Placeholder 2">
            <a:extLst>
              <a:ext uri="{FF2B5EF4-FFF2-40B4-BE49-F238E27FC236}">
                <a16:creationId xmlns="" xmlns:a16="http://schemas.microsoft.com/office/drawing/2014/main" id="{067C3218-9A87-4CF4-BE10-40EF86C2406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D009179-1598-4234-8044-DF9AFBF69F96}" type="slidenum">
              <a:rPr lang="en-US" altLang="en-US" sz="1400"/>
              <a:pPr>
                <a:spcBef>
                  <a:spcPct val="0"/>
                </a:spcBef>
                <a:buFontTx/>
                <a:buNone/>
              </a:pPr>
              <a:t>55</a:t>
            </a:fld>
            <a:endParaRPr lang="en-US" altLang="en-US" sz="14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 xmlns:a16="http://schemas.microsoft.com/office/drawing/2014/main" id="{D8E7DD15-FF35-4378-BC1A-47B4831949AB}"/>
              </a:ext>
            </a:extLst>
          </p:cNvPr>
          <p:cNvSpPr>
            <a:spLocks noGrp="1" noChangeArrowheads="1"/>
          </p:cNvSpPr>
          <p:nvPr>
            <p:ph type="title"/>
          </p:nvPr>
        </p:nvSpPr>
        <p:spPr>
          <a:xfrm>
            <a:off x="457200" y="274638"/>
            <a:ext cx="8229600" cy="868362"/>
          </a:xfrm>
        </p:spPr>
        <p:txBody>
          <a:bodyPr/>
          <a:lstStyle/>
          <a:p>
            <a:pPr eaLnBrk="1" hangingPunct="1"/>
            <a:r>
              <a:rPr lang="en-US" altLang="en-US" b="1">
                <a:solidFill>
                  <a:srgbClr val="0070C0"/>
                </a:solidFill>
                <a:latin typeface="Georgia" panose="02040502050405020303" pitchFamily="18" charset="0"/>
              </a:rPr>
              <a:t>Model-based reflex agents</a:t>
            </a:r>
          </a:p>
        </p:txBody>
      </p:sp>
      <p:pic>
        <p:nvPicPr>
          <p:cNvPr id="43011" name="Picture 4" descr="reflex+state-agent">
            <a:extLst>
              <a:ext uri="{FF2B5EF4-FFF2-40B4-BE49-F238E27FC236}">
                <a16:creationId xmlns="" xmlns:a16="http://schemas.microsoft.com/office/drawing/2014/main" id="{B6D1732D-DFFF-4197-BFA3-A97995EEB8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219200"/>
            <a:ext cx="8001000" cy="5092700"/>
          </a:xfrm>
          <a:noFill/>
        </p:spPr>
      </p:pic>
      <p:sp>
        <p:nvSpPr>
          <p:cNvPr id="43012" name="Slide Number Placeholder 2">
            <a:extLst>
              <a:ext uri="{FF2B5EF4-FFF2-40B4-BE49-F238E27FC236}">
                <a16:creationId xmlns="" xmlns:a16="http://schemas.microsoft.com/office/drawing/2014/main" id="{7D4960C7-CA6F-4A61-B0E8-14FA372D67F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F4EAD6F-EA64-43D6-947D-E9726D450271}" type="slidenum">
              <a:rPr lang="en-US" altLang="en-US" sz="1400"/>
              <a:pPr>
                <a:spcBef>
                  <a:spcPct val="0"/>
                </a:spcBef>
                <a:buFontTx/>
                <a:buNone/>
              </a:pPr>
              <a:t>56</a:t>
            </a:fld>
            <a:endParaRPr lang="en-US" altLang="en-US" sz="14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7939DA-FDE0-451B-AFAB-594D46A67E55}"/>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Model-based reflex agents</a:t>
            </a:r>
            <a:endParaRPr lang="en-IN" dirty="0"/>
          </a:p>
        </p:txBody>
      </p:sp>
      <p:sp>
        <p:nvSpPr>
          <p:cNvPr id="3" name="Content Placeholder 2">
            <a:extLst>
              <a:ext uri="{FF2B5EF4-FFF2-40B4-BE49-F238E27FC236}">
                <a16:creationId xmlns="" xmlns:a16="http://schemas.microsoft.com/office/drawing/2014/main" id="{A9680529-ECCA-419F-BF99-A29D02C8B17D}"/>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These agents have the model, "which is knowledge of the world" and based on the model they perform actions.</a:t>
            </a:r>
          </a:p>
          <a:p>
            <a:pPr algn="just">
              <a:buFont typeface="Arial" panose="020B0604020202020204" pitchFamily="34" charset="0"/>
              <a:buChar char="•"/>
            </a:pPr>
            <a:r>
              <a:rPr lang="en-US" b="0" i="0" dirty="0">
                <a:solidFill>
                  <a:srgbClr val="000000"/>
                </a:solidFill>
                <a:effectLst/>
                <a:latin typeface="inter-regular"/>
              </a:rPr>
              <a:t>Updating the agent state requires information about:</a:t>
            </a:r>
          </a:p>
          <a:p>
            <a:pPr marL="742950" lvl="1" indent="-285750" algn="just">
              <a:buFont typeface="Arial" panose="020B0604020202020204" pitchFamily="34" charset="0"/>
              <a:buChar char="•"/>
            </a:pPr>
            <a:r>
              <a:rPr lang="en-US" b="0" i="0" dirty="0">
                <a:solidFill>
                  <a:srgbClr val="000000"/>
                </a:solidFill>
                <a:effectLst/>
                <a:latin typeface="inter-regular"/>
              </a:rPr>
              <a:t>How the world evolves</a:t>
            </a:r>
          </a:p>
          <a:p>
            <a:pPr marL="742950" lvl="1" indent="-285750" algn="just">
              <a:buFont typeface="Arial" panose="020B0604020202020204" pitchFamily="34" charset="0"/>
              <a:buChar char="•"/>
            </a:pPr>
            <a:r>
              <a:rPr lang="en-US" b="0" i="0" dirty="0">
                <a:solidFill>
                  <a:srgbClr val="000000"/>
                </a:solidFill>
                <a:effectLst/>
                <a:latin typeface="inter-regular"/>
              </a:rPr>
              <a:t>How the agent's action affects the world.</a:t>
            </a:r>
          </a:p>
          <a:p>
            <a:endParaRPr lang="en-IN" dirty="0"/>
          </a:p>
        </p:txBody>
      </p:sp>
    </p:spTree>
    <p:extLst>
      <p:ext uri="{BB962C8B-B14F-4D97-AF65-F5344CB8AC3E}">
        <p14:creationId xmlns:p14="http://schemas.microsoft.com/office/powerpoint/2010/main" val="11467352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 xmlns:a16="http://schemas.microsoft.com/office/drawing/2014/main" id="{54693179-046E-4233-8437-34D9D9D9D9C6}"/>
              </a:ext>
            </a:extLst>
          </p:cNvPr>
          <p:cNvSpPr>
            <a:spLocks noGrp="1"/>
          </p:cNvSpPr>
          <p:nvPr>
            <p:ph idx="1"/>
          </p:nvPr>
        </p:nvSpPr>
        <p:spPr>
          <a:xfrm>
            <a:off x="457200" y="609600"/>
            <a:ext cx="8229600" cy="2286000"/>
          </a:xfrm>
        </p:spPr>
        <p:txBody>
          <a:bodyPr>
            <a:normAutofit lnSpcReduction="10000"/>
          </a:bodyPr>
          <a:lstStyle/>
          <a:p>
            <a:pPr algn="just"/>
            <a:r>
              <a:rPr lang="en-US" altLang="en-US" sz="2800">
                <a:latin typeface="Times New Roman" panose="02020603050405020304" pitchFamily="18" charset="0"/>
                <a:cs typeface="Times New Roman" panose="02020603050405020304" pitchFamily="18" charset="0"/>
              </a:rPr>
              <a:t>The above said state information is implemented in simple Boolean circuits or in complete scientific theories called </a:t>
            </a:r>
            <a:r>
              <a:rPr lang="en-US" altLang="en-US" sz="2800" b="1">
                <a:solidFill>
                  <a:srgbClr val="7030A0"/>
                </a:solidFill>
                <a:latin typeface="Times New Roman" panose="02020603050405020304" pitchFamily="18" charset="0"/>
                <a:cs typeface="Times New Roman" panose="02020603050405020304" pitchFamily="18" charset="0"/>
              </a:rPr>
              <a:t>model</a:t>
            </a:r>
            <a:r>
              <a:rPr lang="en-US" altLang="en-US" sz="2800">
                <a:latin typeface="Times New Roman" panose="02020603050405020304" pitchFamily="18" charset="0"/>
                <a:cs typeface="Times New Roman" panose="02020603050405020304" pitchFamily="18" charset="0"/>
              </a:rPr>
              <a:t> of the world</a:t>
            </a:r>
          </a:p>
          <a:p>
            <a:pPr algn="just"/>
            <a:r>
              <a:rPr lang="en-US" altLang="en-US" sz="2800">
                <a:latin typeface="Times New Roman" panose="02020603050405020304" pitchFamily="18" charset="0"/>
                <a:cs typeface="Times New Roman" panose="02020603050405020304" pitchFamily="18" charset="0"/>
              </a:rPr>
              <a:t>An agent that uses such a model is called a </a:t>
            </a:r>
            <a:r>
              <a:rPr lang="en-US" altLang="en-US" sz="2800" b="1">
                <a:solidFill>
                  <a:srgbClr val="7030A0"/>
                </a:solidFill>
                <a:latin typeface="Times New Roman" panose="02020603050405020304" pitchFamily="18" charset="0"/>
                <a:cs typeface="Times New Roman" panose="02020603050405020304" pitchFamily="18" charset="0"/>
              </a:rPr>
              <a:t>model-based agent</a:t>
            </a:r>
            <a:endParaRPr lang="en-IN" altLang="en-US" sz="2800" b="1">
              <a:solidFill>
                <a:srgbClr val="7030A0"/>
              </a:solidFill>
              <a:latin typeface="Times New Roman" panose="02020603050405020304" pitchFamily="18" charset="0"/>
              <a:cs typeface="Times New Roman" panose="02020603050405020304" pitchFamily="18" charset="0"/>
            </a:endParaRPr>
          </a:p>
        </p:txBody>
      </p:sp>
      <p:pic>
        <p:nvPicPr>
          <p:cNvPr id="41987" name="Picture 2">
            <a:extLst>
              <a:ext uri="{FF2B5EF4-FFF2-40B4-BE49-F238E27FC236}">
                <a16:creationId xmlns="" xmlns:a16="http://schemas.microsoft.com/office/drawing/2014/main" id="{32F69E11-2FEE-413B-98E6-DC931C32F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6565900" cy="3394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988" name="Slide Number Placeholder 2">
            <a:extLst>
              <a:ext uri="{FF2B5EF4-FFF2-40B4-BE49-F238E27FC236}">
                <a16:creationId xmlns="" xmlns:a16="http://schemas.microsoft.com/office/drawing/2014/main" id="{85343855-4D37-4E88-A2D5-A691F195AD8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E73AE42-C6A7-4DD1-A963-B0F6CE376A4C}" type="slidenum">
              <a:rPr lang="en-US" altLang="en-US" sz="1400"/>
              <a:pPr>
                <a:spcBef>
                  <a:spcPct val="0"/>
                </a:spcBef>
                <a:buFontTx/>
                <a:buNone/>
              </a:pPr>
              <a:t>58</a:t>
            </a:fld>
            <a:endParaRPr lang="en-US" altLang="en-US" sz="14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 xmlns:a16="http://schemas.microsoft.com/office/drawing/2014/main" id="{DF66C0D2-1550-4121-8846-16F6D65B256E}"/>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Goal-based agents</a:t>
            </a:r>
            <a:endParaRPr lang="en-IN" altLang="en-US" dirty="0"/>
          </a:p>
        </p:txBody>
      </p:sp>
      <p:sp>
        <p:nvSpPr>
          <p:cNvPr id="45059" name="Content Placeholder 2">
            <a:extLst>
              <a:ext uri="{FF2B5EF4-FFF2-40B4-BE49-F238E27FC236}">
                <a16:creationId xmlns="" xmlns:a16="http://schemas.microsoft.com/office/drawing/2014/main" id="{976854C1-26CB-4450-900E-A0121A3C5BD3}"/>
              </a:ext>
            </a:extLst>
          </p:cNvPr>
          <p:cNvSpPr>
            <a:spLocks noGrp="1"/>
          </p:cNvSpPr>
          <p:nvPr>
            <p:ph idx="1"/>
          </p:nvPr>
        </p:nvSpPr>
        <p:spPr>
          <a:xfrm>
            <a:off x="457200" y="1600200"/>
            <a:ext cx="8229600" cy="4756150"/>
          </a:xfrm>
        </p:spPr>
        <p:txBody>
          <a:bodyPr>
            <a:normAutofit fontScale="77500" lnSpcReduction="20000"/>
          </a:bodyPr>
          <a:lstStyle/>
          <a:p>
            <a:pPr algn="just">
              <a:buFont typeface="Arial" panose="020B0604020202020204" pitchFamily="34" charset="0"/>
              <a:buChar char="•"/>
            </a:pPr>
            <a:r>
              <a:rPr lang="en-US" b="0" i="0" dirty="0">
                <a:solidFill>
                  <a:srgbClr val="000000"/>
                </a:solidFill>
                <a:effectLst/>
                <a:latin typeface="inter-regular"/>
              </a:rPr>
              <a:t>The knowledge of the current state environment is not always sufficient to decide for an agent to what to do.</a:t>
            </a:r>
          </a:p>
          <a:p>
            <a:pPr algn="just">
              <a:buFont typeface="Arial" panose="020B0604020202020204" pitchFamily="34" charset="0"/>
              <a:buChar char="•"/>
            </a:pPr>
            <a:r>
              <a:rPr lang="en-US" b="0" i="0" dirty="0">
                <a:solidFill>
                  <a:srgbClr val="000000"/>
                </a:solidFill>
                <a:effectLst/>
                <a:latin typeface="inter-regular"/>
              </a:rPr>
              <a:t>The agent needs to know its goal which describes desirable situations.</a:t>
            </a:r>
          </a:p>
          <a:p>
            <a:pPr algn="just">
              <a:buFont typeface="Arial" panose="020B0604020202020204" pitchFamily="34" charset="0"/>
              <a:buChar char="•"/>
            </a:pPr>
            <a:r>
              <a:rPr lang="en-US" b="0" i="0" dirty="0">
                <a:solidFill>
                  <a:srgbClr val="000000"/>
                </a:solidFill>
                <a:effectLst/>
                <a:latin typeface="inter-regular"/>
              </a:rPr>
              <a:t>Goal-based agents expand the capabilities of the model-based agent by having the "goal" information.</a:t>
            </a:r>
          </a:p>
          <a:p>
            <a:pPr algn="just">
              <a:buFont typeface="Arial" panose="020B0604020202020204" pitchFamily="34" charset="0"/>
              <a:buChar char="•"/>
            </a:pPr>
            <a:r>
              <a:rPr lang="en-US" b="0" i="0" dirty="0">
                <a:solidFill>
                  <a:srgbClr val="000000"/>
                </a:solidFill>
                <a:effectLst/>
                <a:latin typeface="inter-regular"/>
              </a:rPr>
              <a:t>They choose an action, so that they can achieve the goal.</a:t>
            </a:r>
          </a:p>
          <a:p>
            <a:pPr algn="just">
              <a:buFont typeface="Arial" panose="020B0604020202020204" pitchFamily="34" charset="0"/>
              <a:buChar char="•"/>
            </a:pPr>
            <a:r>
              <a:rPr lang="en-US" b="0" i="0" dirty="0">
                <a:solidFill>
                  <a:srgbClr val="000000"/>
                </a:solidFill>
                <a:effectLst/>
                <a:latin typeface="inter-regular"/>
              </a:rPr>
              <a:t>These agents may have to consider a long sequence of possible actions before deciding whether the goal is achieved or not. Such considerations of different scenario are called searching and planning, which makes an agent proactive.</a:t>
            </a:r>
          </a:p>
          <a:p>
            <a:pPr marL="0" indent="0">
              <a:buNone/>
            </a:pPr>
            <a:endParaRPr lang="en-IN" altLang="en-US" dirty="0"/>
          </a:p>
        </p:txBody>
      </p:sp>
      <p:sp>
        <p:nvSpPr>
          <p:cNvPr id="45060" name="Slide Number Placeholder 3">
            <a:extLst>
              <a:ext uri="{FF2B5EF4-FFF2-40B4-BE49-F238E27FC236}">
                <a16:creationId xmlns="" xmlns:a16="http://schemas.microsoft.com/office/drawing/2014/main" id="{6F36E1B6-9E9D-4159-8F30-6EF32FEA752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71B73BD-45EC-4C5C-8E9B-D9FA542E4AAA}" type="slidenum">
              <a:rPr lang="en-US" altLang="en-US" sz="1400"/>
              <a:pPr>
                <a:spcBef>
                  <a:spcPct val="0"/>
                </a:spcBef>
                <a:buFontTx/>
                <a:buNone/>
              </a:pPr>
              <a:t>59</a:t>
            </a:fld>
            <a:endParaRPr lang="en-US" altLang="en-US" sz="1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b="11111"/>
          <a:stretch/>
        </p:blipFill>
        <p:spPr>
          <a:xfrm>
            <a:off x="26158" y="274638"/>
            <a:ext cx="9144000" cy="6096000"/>
          </a:xfrm>
          <a:prstGeom prst="rect">
            <a:avLst/>
          </a:prstGeom>
        </p:spPr>
      </p:pic>
    </p:spTree>
    <p:extLst>
      <p:ext uri="{BB962C8B-B14F-4D97-AF65-F5344CB8AC3E}">
        <p14:creationId xmlns:p14="http://schemas.microsoft.com/office/powerpoint/2010/main" val="38261167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 xmlns:a16="http://schemas.microsoft.com/office/drawing/2014/main" id="{679C9A67-9E3B-438A-BCA5-571FD767F8B5}"/>
              </a:ext>
            </a:extLst>
          </p:cNvPr>
          <p:cNvSpPr>
            <a:spLocks noGrp="1" noChangeArrowheads="1"/>
          </p:cNvSpPr>
          <p:nvPr>
            <p:ph type="title"/>
          </p:nvPr>
        </p:nvSpPr>
        <p:spPr/>
        <p:txBody>
          <a:bodyPr/>
          <a:lstStyle/>
          <a:p>
            <a:pPr eaLnBrk="1" hangingPunct="1"/>
            <a:r>
              <a:rPr lang="en-US" altLang="en-US" b="1" dirty="0">
                <a:solidFill>
                  <a:srgbClr val="0070C0"/>
                </a:solidFill>
                <a:latin typeface="Georgia" panose="02040502050405020303" pitchFamily="18" charset="0"/>
              </a:rPr>
              <a:t>Goal-based agents</a:t>
            </a:r>
          </a:p>
        </p:txBody>
      </p:sp>
      <p:sp>
        <p:nvSpPr>
          <p:cNvPr id="44035" name="Rectangle 3">
            <a:extLst>
              <a:ext uri="{FF2B5EF4-FFF2-40B4-BE49-F238E27FC236}">
                <a16:creationId xmlns="" xmlns:a16="http://schemas.microsoft.com/office/drawing/2014/main" id="{2E7239B2-BE7F-4B8D-BD36-16E9D0B11D03}"/>
              </a:ext>
            </a:extLst>
          </p:cNvPr>
          <p:cNvSpPr>
            <a:spLocks noGrp="1" noChangeArrowheads="1"/>
          </p:cNvSpPr>
          <p:nvPr>
            <p:ph type="body" idx="1"/>
          </p:nvPr>
        </p:nvSpPr>
        <p:spPr/>
        <p:txBody>
          <a:bodyPr/>
          <a:lstStyle/>
          <a:p>
            <a:pPr algn="just" eaLnBrk="1" hangingPunct="1"/>
            <a:r>
              <a:rPr lang="en-IN" altLang="en-US" dirty="0">
                <a:latin typeface="Times New Roman" panose="02020603050405020304" pitchFamily="18" charset="0"/>
                <a:cs typeface="Times New Roman" panose="02020603050405020304" pitchFamily="18" charset="0"/>
              </a:rPr>
              <a:t>Goal information guides agent’s actions (looks to the future)</a:t>
            </a:r>
          </a:p>
          <a:p>
            <a:pPr algn="just" eaLnBrk="1" hangingPunct="1"/>
            <a:r>
              <a:rPr lang="en-IN" altLang="en-US" dirty="0">
                <a:latin typeface="Times New Roman" panose="02020603050405020304" pitchFamily="18" charset="0"/>
                <a:cs typeface="Times New Roman" panose="02020603050405020304" pitchFamily="18" charset="0"/>
              </a:rPr>
              <a:t>Sometimes achieving goal is simple </a:t>
            </a:r>
            <a:r>
              <a:rPr lang="en-IN" altLang="en-US" dirty="0" err="1">
                <a:latin typeface="Times New Roman" panose="02020603050405020304" pitchFamily="18" charset="0"/>
                <a:cs typeface="Times New Roman" panose="02020603050405020304" pitchFamily="18" charset="0"/>
              </a:rPr>
              <a:t>eg.</a:t>
            </a:r>
            <a:r>
              <a:rPr lang="en-IN" altLang="en-US" dirty="0">
                <a:latin typeface="Times New Roman" panose="02020603050405020304" pitchFamily="18" charset="0"/>
                <a:cs typeface="Times New Roman" panose="02020603050405020304" pitchFamily="18" charset="0"/>
              </a:rPr>
              <a:t> from a single action</a:t>
            </a:r>
          </a:p>
          <a:p>
            <a:pPr algn="just" eaLnBrk="1" hangingPunct="1"/>
            <a:r>
              <a:rPr lang="en-IN" altLang="en-US" dirty="0">
                <a:latin typeface="Times New Roman" panose="02020603050405020304" pitchFamily="18" charset="0"/>
                <a:cs typeface="Times New Roman" panose="02020603050405020304" pitchFamily="18" charset="0"/>
              </a:rPr>
              <a:t>Other times, goal requires reasoning about long sequences of actions</a:t>
            </a:r>
          </a:p>
          <a:p>
            <a:pPr algn="just" eaLnBrk="1" hangingPunct="1"/>
            <a:r>
              <a:rPr lang="en-IN" altLang="en-US" dirty="0">
                <a:latin typeface="Times New Roman" panose="02020603050405020304" pitchFamily="18" charset="0"/>
                <a:cs typeface="Times New Roman" panose="02020603050405020304" pitchFamily="18" charset="0"/>
              </a:rPr>
              <a:t>Flexible: simply reprogram the agent by changing goals</a:t>
            </a:r>
            <a:endParaRPr lang="en-US" altLang="en-US" dirty="0">
              <a:latin typeface="Times New Roman" panose="02020603050405020304" pitchFamily="18" charset="0"/>
              <a:cs typeface="Times New Roman" panose="02020603050405020304" pitchFamily="18" charset="0"/>
            </a:endParaRPr>
          </a:p>
        </p:txBody>
      </p:sp>
      <p:sp>
        <p:nvSpPr>
          <p:cNvPr id="44036" name="Slide Number Placeholder 2">
            <a:extLst>
              <a:ext uri="{FF2B5EF4-FFF2-40B4-BE49-F238E27FC236}">
                <a16:creationId xmlns="" xmlns:a16="http://schemas.microsoft.com/office/drawing/2014/main" id="{7CE894B2-BE26-4FB5-A2FF-B48C363BC30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1D6674D-FC78-44CD-8621-786D60CA0B86}" type="slidenum">
              <a:rPr lang="en-US" altLang="en-US" sz="1400"/>
              <a:pPr>
                <a:spcBef>
                  <a:spcPct val="0"/>
                </a:spcBef>
                <a:buFontTx/>
                <a:buNone/>
              </a:pPr>
              <a:t>60</a:t>
            </a:fld>
            <a:endParaRPr lang="en-US" altLang="en-US" sz="14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6A2DA948-1042-4A43-8799-F8385DA7C6FD}"/>
              </a:ext>
            </a:extLst>
          </p:cNvPr>
          <p:cNvSpPr>
            <a:spLocks noGrp="1" noChangeArrowheads="1"/>
          </p:cNvSpPr>
          <p:nvPr>
            <p:ph type="title"/>
          </p:nvPr>
        </p:nvSpPr>
        <p:spPr>
          <a:xfrm>
            <a:off x="457200" y="152400"/>
            <a:ext cx="8229600" cy="868363"/>
          </a:xfrm>
        </p:spPr>
        <p:txBody>
          <a:bodyPr/>
          <a:lstStyle/>
          <a:p>
            <a:pPr eaLnBrk="1" hangingPunct="1"/>
            <a:r>
              <a:rPr lang="en-US" altLang="en-US" b="1">
                <a:solidFill>
                  <a:srgbClr val="0070C0"/>
                </a:solidFill>
                <a:latin typeface="Georgia" panose="02040502050405020303" pitchFamily="18" charset="0"/>
              </a:rPr>
              <a:t>Goal-based agents</a:t>
            </a:r>
          </a:p>
        </p:txBody>
      </p:sp>
      <p:sp>
        <p:nvSpPr>
          <p:cNvPr id="46083" name="Rectangle 3">
            <a:extLst>
              <a:ext uri="{FF2B5EF4-FFF2-40B4-BE49-F238E27FC236}">
                <a16:creationId xmlns="" xmlns:a16="http://schemas.microsoft.com/office/drawing/2014/main" id="{2003585C-432A-4DE9-9DBC-5192CBC9B80A}"/>
              </a:ext>
            </a:extLst>
          </p:cNvPr>
          <p:cNvSpPr>
            <a:spLocks noGrp="1" noChangeArrowheads="1"/>
          </p:cNvSpPr>
          <p:nvPr>
            <p:ph type="body" idx="4294967295"/>
          </p:nvPr>
        </p:nvSpPr>
        <p:spPr>
          <a:xfrm>
            <a:off x="0" y="1600200"/>
            <a:ext cx="8229600" cy="4525963"/>
          </a:xfrm>
        </p:spPr>
        <p:txBody>
          <a:bodyPr/>
          <a:lstStyle/>
          <a:p>
            <a:pPr eaLnBrk="1" hangingPunct="1">
              <a:buFontTx/>
              <a:buNone/>
            </a:pPr>
            <a:r>
              <a:rPr lang="en-US" altLang="en-US"/>
              <a:t>
</a:t>
            </a:r>
          </a:p>
        </p:txBody>
      </p:sp>
      <p:pic>
        <p:nvPicPr>
          <p:cNvPr id="46084" name="Picture 5" descr="goal-based-agent">
            <a:extLst>
              <a:ext uri="{FF2B5EF4-FFF2-40B4-BE49-F238E27FC236}">
                <a16:creationId xmlns="" xmlns:a16="http://schemas.microsoft.com/office/drawing/2014/main" id="{FE609BC2-9C0E-4DAB-AB63-6E0533F3F6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295400"/>
            <a:ext cx="8229600" cy="5238750"/>
          </a:xfrm>
          <a:noFill/>
        </p:spPr>
      </p:pic>
      <p:sp>
        <p:nvSpPr>
          <p:cNvPr id="46085" name="Slide Number Placeholder 2">
            <a:extLst>
              <a:ext uri="{FF2B5EF4-FFF2-40B4-BE49-F238E27FC236}">
                <a16:creationId xmlns="" xmlns:a16="http://schemas.microsoft.com/office/drawing/2014/main" id="{7A9D6D3A-3622-4C37-8994-33B30EDE223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2792C42-F2D0-4A61-8878-9F13BA855401}" type="slidenum">
              <a:rPr lang="en-US" altLang="en-US" sz="1400"/>
              <a:pPr>
                <a:spcBef>
                  <a:spcPct val="0"/>
                </a:spcBef>
                <a:buFontTx/>
                <a:buNone/>
              </a:pPr>
              <a:t>61</a:t>
            </a:fld>
            <a:endParaRPr lang="en-US" altLang="en-US" sz="1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 xmlns:a16="http://schemas.microsoft.com/office/drawing/2014/main" id="{38322BBF-EB4A-4C0F-B514-C9E8FFAE777A}"/>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Utility-based agents</a:t>
            </a:r>
            <a:endParaRPr lang="en-IN" altLang="en-US" dirty="0"/>
          </a:p>
        </p:txBody>
      </p:sp>
      <p:sp>
        <p:nvSpPr>
          <p:cNvPr id="47107" name="Content Placeholder 2">
            <a:extLst>
              <a:ext uri="{FF2B5EF4-FFF2-40B4-BE49-F238E27FC236}">
                <a16:creationId xmlns="" xmlns:a16="http://schemas.microsoft.com/office/drawing/2014/main" id="{342C96E2-739A-456D-80EA-00B986835000}"/>
              </a:ext>
            </a:extLst>
          </p:cNvPr>
          <p:cNvSpPr>
            <a:spLocks noGrp="1"/>
          </p:cNvSpPr>
          <p:nvPr>
            <p:ph idx="1"/>
          </p:nvPr>
        </p:nvSpPr>
        <p:spPr>
          <a:xfrm>
            <a:off x="457200" y="1600200"/>
            <a:ext cx="8229600" cy="2895600"/>
          </a:xfrm>
        </p:spPr>
        <p:txBody>
          <a:bodyPr/>
          <a:lstStyle/>
          <a:p>
            <a:pPr algn="just"/>
            <a:r>
              <a:rPr lang="en-IN" altLang="en-US">
                <a:latin typeface="Times New Roman" panose="02020603050405020304" pitchFamily="18" charset="0"/>
                <a:cs typeface="Times New Roman" panose="02020603050405020304" pitchFamily="18" charset="0"/>
              </a:rPr>
              <a:t>What if there are many paths to the goal?</a:t>
            </a:r>
          </a:p>
          <a:p>
            <a:pPr algn="just"/>
            <a:r>
              <a:rPr lang="en-IN" altLang="en-US">
                <a:latin typeface="Times New Roman" panose="02020603050405020304" pitchFamily="18" charset="0"/>
                <a:cs typeface="Times New Roman" panose="02020603050405020304" pitchFamily="18" charset="0"/>
              </a:rPr>
              <a:t>Utility measures which states are preferable to other state</a:t>
            </a:r>
          </a:p>
          <a:p>
            <a:pPr algn="just"/>
            <a:r>
              <a:rPr lang="en-IN" altLang="en-US">
                <a:latin typeface="Times New Roman" panose="02020603050405020304" pitchFamily="18" charset="0"/>
                <a:cs typeface="Times New Roman" panose="02020603050405020304" pitchFamily="18" charset="0"/>
              </a:rPr>
              <a:t>Maps state to real number (utility or “happiness”)</a:t>
            </a:r>
          </a:p>
        </p:txBody>
      </p:sp>
      <p:sp>
        <p:nvSpPr>
          <p:cNvPr id="47108" name="Slide Number Placeholder 2">
            <a:extLst>
              <a:ext uri="{FF2B5EF4-FFF2-40B4-BE49-F238E27FC236}">
                <a16:creationId xmlns="" xmlns:a16="http://schemas.microsoft.com/office/drawing/2014/main" id="{67465D8A-1B19-45EE-A8DC-D20A84829AF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F2C4797-FF9A-4E32-9D4B-664F9237EF36}" type="slidenum">
              <a:rPr lang="en-US" altLang="en-US" sz="1400"/>
              <a:pPr>
                <a:spcBef>
                  <a:spcPct val="0"/>
                </a:spcBef>
                <a:buFontTx/>
                <a:buNone/>
              </a:pPr>
              <a:t>62</a:t>
            </a:fld>
            <a:endParaRPr lang="en-US" altLang="en-US" sz="14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 xmlns:a16="http://schemas.microsoft.com/office/drawing/2014/main" id="{E3005D2E-BF1D-47E1-B8B8-FF89A0074294}"/>
              </a:ext>
            </a:extLst>
          </p:cNvPr>
          <p:cNvSpPr>
            <a:spLocks noGrp="1"/>
          </p:cNvSpPr>
          <p:nvPr>
            <p:ph type="title"/>
          </p:nvPr>
        </p:nvSpPr>
        <p:spPr/>
        <p:txBody>
          <a:bodyPr/>
          <a:lstStyle/>
          <a:p>
            <a:r>
              <a:rPr lang="en-US" altLang="en-US" b="1" dirty="0">
                <a:solidFill>
                  <a:srgbClr val="0070C0"/>
                </a:solidFill>
                <a:latin typeface="Georgia" panose="02040502050405020303" pitchFamily="18" charset="0"/>
              </a:rPr>
              <a:t>Utility-based agents</a:t>
            </a:r>
            <a:endParaRPr lang="en-IN" altLang="en-US" dirty="0"/>
          </a:p>
        </p:txBody>
      </p:sp>
      <p:sp>
        <p:nvSpPr>
          <p:cNvPr id="48131" name="Content Placeholder 2">
            <a:extLst>
              <a:ext uri="{FF2B5EF4-FFF2-40B4-BE49-F238E27FC236}">
                <a16:creationId xmlns="" xmlns:a16="http://schemas.microsoft.com/office/drawing/2014/main" id="{C8D868EC-7DBB-4E6B-8FA7-0D4D58C4A92C}"/>
              </a:ext>
            </a:extLst>
          </p:cNvPr>
          <p:cNvSpPr>
            <a:spLocks noGrp="1"/>
          </p:cNvSpPr>
          <p:nvPr>
            <p:ph idx="1"/>
          </p:nvPr>
        </p:nvSpPr>
        <p:spPr>
          <a:xfrm>
            <a:off x="457200" y="1417638"/>
            <a:ext cx="8229600" cy="4678362"/>
          </a:xfrm>
        </p:spPr>
        <p:txBody>
          <a:bodyPr>
            <a:normAutofit fontScale="85000" lnSpcReduction="20000"/>
          </a:bodyPr>
          <a:lstStyle/>
          <a:p>
            <a:pPr algn="just">
              <a:buFont typeface="Arial" panose="020B0604020202020204" pitchFamily="34" charset="0"/>
              <a:buChar char="•"/>
            </a:pPr>
            <a:r>
              <a:rPr lang="en-US" b="0" i="0" dirty="0">
                <a:solidFill>
                  <a:srgbClr val="000000"/>
                </a:solidFill>
                <a:effectLst/>
                <a:latin typeface="inter-regular"/>
              </a:rPr>
              <a:t>These agents are similar to the goal-based agent but provide an extra component of utility measurement which makes them different by providing a measure of success at a given state.</a:t>
            </a:r>
          </a:p>
          <a:p>
            <a:pPr algn="just">
              <a:buFont typeface="Arial" panose="020B0604020202020204" pitchFamily="34" charset="0"/>
              <a:buChar char="•"/>
            </a:pPr>
            <a:r>
              <a:rPr lang="en-US" b="0" i="0" dirty="0">
                <a:solidFill>
                  <a:srgbClr val="000000"/>
                </a:solidFill>
                <a:effectLst/>
                <a:latin typeface="inter-regular"/>
              </a:rPr>
              <a:t>Utility-based agent act based not only goals but also the best way to achieve the goal.</a:t>
            </a:r>
          </a:p>
          <a:p>
            <a:pPr algn="just">
              <a:buFont typeface="Arial" panose="020B0604020202020204" pitchFamily="34" charset="0"/>
              <a:buChar char="•"/>
            </a:pPr>
            <a:r>
              <a:rPr lang="en-US" b="0" i="0" dirty="0">
                <a:solidFill>
                  <a:srgbClr val="000000"/>
                </a:solidFill>
                <a:effectLst/>
                <a:latin typeface="inter-regular"/>
              </a:rPr>
              <a:t>The Utility-based agent is useful when there are multiple possible alternatives, and an agent has to choose in order to perform the best action.</a:t>
            </a:r>
          </a:p>
          <a:p>
            <a:pPr algn="just">
              <a:buFont typeface="Arial" panose="020B0604020202020204" pitchFamily="34" charset="0"/>
              <a:buChar char="•"/>
            </a:pPr>
            <a:r>
              <a:rPr lang="en-US" b="0" i="0" dirty="0">
                <a:solidFill>
                  <a:srgbClr val="000000"/>
                </a:solidFill>
                <a:effectLst/>
                <a:latin typeface="inter-regular"/>
              </a:rPr>
              <a:t>The utility function maps each state to a real number to check how efficiently each action achieves the goals.</a:t>
            </a:r>
          </a:p>
          <a:p>
            <a:endParaRPr lang="en-IN" altLang="en-US" dirty="0"/>
          </a:p>
        </p:txBody>
      </p:sp>
      <p:sp>
        <p:nvSpPr>
          <p:cNvPr id="48132" name="Slide Number Placeholder 3">
            <a:extLst>
              <a:ext uri="{FF2B5EF4-FFF2-40B4-BE49-F238E27FC236}">
                <a16:creationId xmlns="" xmlns:a16="http://schemas.microsoft.com/office/drawing/2014/main" id="{2F1C56AC-2AA9-465A-84D8-13261A94C29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DA735BB-E64B-492C-81C9-2B6D936C7842}" type="slidenum">
              <a:rPr lang="en-US" altLang="en-US" sz="1400"/>
              <a:pPr>
                <a:spcBef>
                  <a:spcPct val="0"/>
                </a:spcBef>
                <a:buFontTx/>
                <a:buNone/>
              </a:pPr>
              <a:t>63</a:t>
            </a:fld>
            <a:endParaRPr lang="en-US" altLang="en-US" sz="14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 xmlns:a16="http://schemas.microsoft.com/office/drawing/2014/main" id="{85985245-6DF4-492D-8E2B-7EDEEC9E70EF}"/>
              </a:ext>
            </a:extLst>
          </p:cNvPr>
          <p:cNvSpPr>
            <a:spLocks noGrp="1" noChangeArrowheads="1"/>
          </p:cNvSpPr>
          <p:nvPr>
            <p:ph type="title"/>
          </p:nvPr>
        </p:nvSpPr>
        <p:spPr>
          <a:xfrm>
            <a:off x="457200" y="274638"/>
            <a:ext cx="8229600" cy="715962"/>
          </a:xfrm>
        </p:spPr>
        <p:txBody>
          <a:bodyPr>
            <a:normAutofit fontScale="90000"/>
          </a:bodyPr>
          <a:lstStyle/>
          <a:p>
            <a:pPr eaLnBrk="1" hangingPunct="1"/>
            <a:r>
              <a:rPr lang="en-US" altLang="en-US" b="1">
                <a:solidFill>
                  <a:srgbClr val="0070C0"/>
                </a:solidFill>
                <a:latin typeface="Georgia" panose="02040502050405020303" pitchFamily="18" charset="0"/>
              </a:rPr>
              <a:t>Utility-based agents</a:t>
            </a:r>
          </a:p>
        </p:txBody>
      </p:sp>
      <p:pic>
        <p:nvPicPr>
          <p:cNvPr id="49155" name="Picture 5" descr="utility-based-agent">
            <a:extLst>
              <a:ext uri="{FF2B5EF4-FFF2-40B4-BE49-F238E27FC236}">
                <a16:creationId xmlns="" xmlns:a16="http://schemas.microsoft.com/office/drawing/2014/main" id="{C5C6B420-8140-4FA3-B27C-79BEE75E3D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295400"/>
            <a:ext cx="8382000" cy="5335588"/>
          </a:xfrm>
          <a:noFill/>
        </p:spPr>
      </p:pic>
      <p:sp>
        <p:nvSpPr>
          <p:cNvPr id="49156" name="Slide Number Placeholder 2">
            <a:extLst>
              <a:ext uri="{FF2B5EF4-FFF2-40B4-BE49-F238E27FC236}">
                <a16:creationId xmlns="" xmlns:a16="http://schemas.microsoft.com/office/drawing/2014/main" id="{727E9E70-98E0-4A67-839E-029B9854862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47F815B-228D-4AB1-BA34-F68C05B3984C}" type="slidenum">
              <a:rPr lang="en-US" altLang="en-US" sz="1400"/>
              <a:pPr>
                <a:spcBef>
                  <a:spcPct val="0"/>
                </a:spcBef>
                <a:buFontTx/>
                <a:buNone/>
              </a:pPr>
              <a:t>64</a:t>
            </a:fld>
            <a:endParaRPr lang="en-US" altLang="en-US" sz="14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 xmlns:a16="http://schemas.microsoft.com/office/drawing/2014/main" id="{06368552-4BFC-4FDC-A1B9-CCB6C35FFF84}"/>
              </a:ext>
            </a:extLst>
          </p:cNvPr>
          <p:cNvSpPr>
            <a:spLocks noGrp="1" noChangeArrowheads="1"/>
          </p:cNvSpPr>
          <p:nvPr>
            <p:ph type="title"/>
          </p:nvPr>
        </p:nvSpPr>
        <p:spPr>
          <a:xfrm>
            <a:off x="457200" y="274638"/>
            <a:ext cx="8229600" cy="639762"/>
          </a:xfrm>
        </p:spPr>
        <p:txBody>
          <a:bodyPr>
            <a:normAutofit fontScale="90000"/>
          </a:bodyPr>
          <a:lstStyle/>
          <a:p>
            <a:pPr eaLnBrk="1" hangingPunct="1"/>
            <a:r>
              <a:rPr lang="en-US" altLang="en-US" b="1">
                <a:solidFill>
                  <a:srgbClr val="0070C0"/>
                </a:solidFill>
                <a:latin typeface="Georgia" panose="02040502050405020303" pitchFamily="18" charset="0"/>
              </a:rPr>
              <a:t>Learning agents</a:t>
            </a:r>
          </a:p>
        </p:txBody>
      </p:sp>
      <p:pic>
        <p:nvPicPr>
          <p:cNvPr id="50179" name="Picture 9" descr="learning-agent">
            <a:extLst>
              <a:ext uri="{FF2B5EF4-FFF2-40B4-BE49-F238E27FC236}">
                <a16:creationId xmlns="" xmlns:a16="http://schemas.microsoft.com/office/drawing/2014/main" id="{A7C645CD-03A9-4A62-A845-ECA4966EE8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295400"/>
            <a:ext cx="7620000" cy="5353050"/>
          </a:xfrm>
          <a:noFill/>
        </p:spPr>
      </p:pic>
      <p:sp>
        <p:nvSpPr>
          <p:cNvPr id="50180" name="Slide Number Placeholder 2">
            <a:extLst>
              <a:ext uri="{FF2B5EF4-FFF2-40B4-BE49-F238E27FC236}">
                <a16:creationId xmlns="" xmlns:a16="http://schemas.microsoft.com/office/drawing/2014/main" id="{B73ABF96-0B91-4E9D-8CF9-706076160F6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6054068-1605-405E-8AAA-D05FB1BCEE4E}" type="slidenum">
              <a:rPr lang="en-US" altLang="en-US" sz="1400"/>
              <a:pPr>
                <a:spcBef>
                  <a:spcPct val="0"/>
                </a:spcBef>
                <a:buFontTx/>
                <a:buNone/>
              </a:pPr>
              <a:t>65</a:t>
            </a:fld>
            <a:endParaRPr lang="en-US" altLang="en-US" sz="140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 xmlns:a16="http://schemas.microsoft.com/office/drawing/2014/main" id="{ED60CC60-FEC1-414A-9547-1C725385A07E}"/>
              </a:ext>
            </a:extLst>
          </p:cNvPr>
          <p:cNvSpPr>
            <a:spLocks noGrp="1"/>
          </p:cNvSpPr>
          <p:nvPr>
            <p:ph type="title"/>
          </p:nvPr>
        </p:nvSpPr>
        <p:spPr>
          <a:xfrm>
            <a:off x="404813" y="11113"/>
            <a:ext cx="8229600" cy="715962"/>
          </a:xfrm>
        </p:spPr>
        <p:txBody>
          <a:bodyPr>
            <a:normAutofit fontScale="90000"/>
          </a:bodyPr>
          <a:lstStyle/>
          <a:p>
            <a:r>
              <a:rPr lang="en-US" altLang="en-US" b="1" dirty="0">
                <a:solidFill>
                  <a:srgbClr val="0070C0"/>
                </a:solidFill>
                <a:latin typeface="Georgia" panose="02040502050405020303" pitchFamily="18" charset="0"/>
              </a:rPr>
              <a:t>Learning agents</a:t>
            </a:r>
            <a:endParaRPr lang="en-IN" altLang="en-US" dirty="0"/>
          </a:p>
        </p:txBody>
      </p:sp>
      <p:pic>
        <p:nvPicPr>
          <p:cNvPr id="51203" name="Picture 3">
            <a:extLst>
              <a:ext uri="{FF2B5EF4-FFF2-40B4-BE49-F238E27FC236}">
                <a16:creationId xmlns="" xmlns:a16="http://schemas.microsoft.com/office/drawing/2014/main" id="{BBAD63E8-A25A-465A-BF71-E0470341D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27075"/>
            <a:ext cx="7970838"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Slide Number Placeholder 2">
            <a:extLst>
              <a:ext uri="{FF2B5EF4-FFF2-40B4-BE49-F238E27FC236}">
                <a16:creationId xmlns="" xmlns:a16="http://schemas.microsoft.com/office/drawing/2014/main" id="{1C24F345-48E8-43F1-812F-36EE58DBFE1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65A2B9D-E0D8-4E66-BD73-FA71679DBB5B}" type="slidenum">
              <a:rPr lang="en-US" altLang="en-US" sz="1400"/>
              <a:pPr>
                <a:spcBef>
                  <a:spcPct val="0"/>
                </a:spcBef>
                <a:buFontTx/>
                <a:buNone/>
              </a:pPr>
              <a:t>66</a:t>
            </a:fld>
            <a:endParaRPr lang="en-US" altLang="en-US" sz="14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altLang="en-US" b="1" dirty="0">
                <a:solidFill>
                  <a:srgbClr val="0070C0"/>
                </a:solidFill>
                <a:latin typeface="Georgia" panose="02040502050405020303" pitchFamily="18" charset="0"/>
              </a:rPr>
              <a:t>Learning agents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754563"/>
          </a:xfrm>
        </p:spPr>
        <p:txBody>
          <a:bodyPr>
            <a:noAutofit/>
          </a:bodyPr>
          <a:lstStyle/>
          <a:p>
            <a:pPr algn="just"/>
            <a:r>
              <a:rPr lang="en-US" sz="2000" dirty="0">
                <a:latin typeface="Times New Roman" pitchFamily="18" charset="0"/>
                <a:cs typeface="Times New Roman" pitchFamily="18" charset="0"/>
              </a:rPr>
              <a:t>A learning agent in AI is the type of agent which can learn from its past experiences, or it has learning capabilities.</a:t>
            </a:r>
          </a:p>
          <a:p>
            <a:pPr algn="just"/>
            <a:r>
              <a:rPr lang="en-US" sz="2000" dirty="0">
                <a:latin typeface="Times New Roman" pitchFamily="18" charset="0"/>
                <a:cs typeface="Times New Roman" pitchFamily="18" charset="0"/>
              </a:rPr>
              <a:t>It starts to act with basic knowledge and then able to act and adapt automatically through learning.</a:t>
            </a:r>
          </a:p>
          <a:p>
            <a:pPr algn="just"/>
            <a:r>
              <a:rPr lang="en-US" sz="2000" dirty="0">
                <a:latin typeface="Times New Roman" pitchFamily="18" charset="0"/>
                <a:cs typeface="Times New Roman" pitchFamily="18" charset="0"/>
              </a:rPr>
              <a:t>A learning agent has mainly four conceptual components, which are:</a:t>
            </a:r>
          </a:p>
          <a:p>
            <a:pPr lvl="1" algn="just"/>
            <a:r>
              <a:rPr lang="en-US" sz="2000" b="1" dirty="0">
                <a:latin typeface="Times New Roman" pitchFamily="18" charset="0"/>
                <a:cs typeface="Times New Roman" pitchFamily="18" charset="0"/>
              </a:rPr>
              <a:t>Learning element:</a:t>
            </a:r>
            <a:r>
              <a:rPr lang="en-US" sz="2000" dirty="0">
                <a:latin typeface="Times New Roman" pitchFamily="18" charset="0"/>
                <a:cs typeface="Times New Roman" pitchFamily="18" charset="0"/>
              </a:rPr>
              <a:t> It is responsible for making improvements by learning from environment</a:t>
            </a:r>
          </a:p>
          <a:p>
            <a:pPr lvl="1" algn="just"/>
            <a:r>
              <a:rPr lang="en-US" sz="2000" b="1" dirty="0">
                <a:latin typeface="Times New Roman" pitchFamily="18" charset="0"/>
                <a:cs typeface="Times New Roman" pitchFamily="18" charset="0"/>
              </a:rPr>
              <a:t>Critic:</a:t>
            </a:r>
            <a:r>
              <a:rPr lang="en-US" sz="2000" dirty="0">
                <a:latin typeface="Times New Roman" pitchFamily="18" charset="0"/>
                <a:cs typeface="Times New Roman" pitchFamily="18" charset="0"/>
              </a:rPr>
              <a:t> Learning element takes feedback from critic which describes that how well the agent is doing with respect to a fixed performance standard.</a:t>
            </a:r>
          </a:p>
          <a:p>
            <a:pPr lvl="1" algn="just"/>
            <a:r>
              <a:rPr lang="en-US" sz="2000" b="1" dirty="0">
                <a:latin typeface="Times New Roman" pitchFamily="18" charset="0"/>
                <a:cs typeface="Times New Roman" pitchFamily="18" charset="0"/>
              </a:rPr>
              <a:t>Performance element:</a:t>
            </a:r>
            <a:r>
              <a:rPr lang="en-US" sz="2000" dirty="0">
                <a:latin typeface="Times New Roman" pitchFamily="18" charset="0"/>
                <a:cs typeface="Times New Roman" pitchFamily="18" charset="0"/>
              </a:rPr>
              <a:t> It is responsible for selecting external action</a:t>
            </a:r>
          </a:p>
          <a:p>
            <a:pPr lvl="1" algn="just"/>
            <a:r>
              <a:rPr lang="en-US" sz="2000" b="1" dirty="0">
                <a:latin typeface="Times New Roman" pitchFamily="18" charset="0"/>
                <a:cs typeface="Times New Roman" pitchFamily="18" charset="0"/>
              </a:rPr>
              <a:t>Problem generator:</a:t>
            </a:r>
            <a:r>
              <a:rPr lang="en-US" sz="2000" dirty="0">
                <a:latin typeface="Times New Roman" pitchFamily="18" charset="0"/>
                <a:cs typeface="Times New Roman" pitchFamily="18" charset="0"/>
              </a:rPr>
              <a:t> This component is responsible for suggesting actions that will lead to new and informative experiences.</a:t>
            </a:r>
          </a:p>
          <a:p>
            <a:pPr algn="just"/>
            <a:r>
              <a:rPr lang="en-US" sz="2000" dirty="0">
                <a:latin typeface="Times New Roman" pitchFamily="18" charset="0"/>
                <a:cs typeface="Times New Roman" pitchFamily="18" charset="0"/>
              </a:rPr>
              <a:t>Hence, learning agents are able to learn, analyze performance, and look for new ways to improve the performance.</a:t>
            </a:r>
          </a:p>
          <a:p>
            <a:pPr algn="just"/>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Terms</a:t>
            </a:r>
          </a:p>
        </p:txBody>
      </p:sp>
      <p:sp>
        <p:nvSpPr>
          <p:cNvPr id="3" name="Content Placeholder 2"/>
          <p:cNvSpPr>
            <a:spLocks noGrp="1"/>
          </p:cNvSpPr>
          <p:nvPr>
            <p:ph idx="1"/>
          </p:nvPr>
        </p:nvSpPr>
        <p:spPr>
          <a:xfrm>
            <a:off x="457200" y="1524000"/>
            <a:ext cx="4191000" cy="4602163"/>
          </a:xfrm>
        </p:spPr>
        <p:txBody>
          <a:bodyPr>
            <a:normAutofit fontScale="47500" lnSpcReduction="20000"/>
          </a:bodyPr>
          <a:lstStyle/>
          <a:p>
            <a:pPr algn="just">
              <a:lnSpc>
                <a:spcPct val="120000"/>
              </a:lnSpc>
            </a:pPr>
            <a:r>
              <a:rPr lang="en-US" sz="3800" b="1" dirty="0">
                <a:latin typeface="Times New Roman" pitchFamily="18" charset="0"/>
                <a:cs typeface="Times New Roman" pitchFamily="18" charset="0"/>
              </a:rPr>
              <a:t>Sensor:</a:t>
            </a:r>
            <a:r>
              <a:rPr lang="en-US" sz="3800" dirty="0">
                <a:latin typeface="Times New Roman" pitchFamily="18" charset="0"/>
                <a:cs typeface="Times New Roman" pitchFamily="18" charset="0"/>
              </a:rPr>
              <a:t> Sensor is a device which detects the change in the environment and sends the information to other electronic devices. An agent observes its environment through sensors.</a:t>
            </a:r>
          </a:p>
          <a:p>
            <a:pPr algn="just">
              <a:lnSpc>
                <a:spcPct val="120000"/>
              </a:lnSpc>
            </a:pPr>
            <a:r>
              <a:rPr lang="en-US" sz="3800" b="1" dirty="0">
                <a:latin typeface="Times New Roman" pitchFamily="18" charset="0"/>
                <a:cs typeface="Times New Roman" pitchFamily="18" charset="0"/>
              </a:rPr>
              <a:t>Actuators:</a:t>
            </a:r>
            <a:r>
              <a:rPr lang="en-US" sz="3800" dirty="0">
                <a:latin typeface="Times New Roman" pitchFamily="18" charset="0"/>
                <a:cs typeface="Times New Roman" pitchFamily="18" charset="0"/>
              </a:rPr>
              <a:t> Actuators are the component of machines that converts energy into motion. The actuators are only responsible for moving and controlling a system. An actuator can be an electric motor, gears, rails, etc.</a:t>
            </a:r>
          </a:p>
          <a:p>
            <a:pPr algn="just">
              <a:lnSpc>
                <a:spcPct val="120000"/>
              </a:lnSpc>
            </a:pPr>
            <a:r>
              <a:rPr lang="en-US" sz="3800" b="1" dirty="0">
                <a:latin typeface="Times New Roman" pitchFamily="18" charset="0"/>
                <a:cs typeface="Times New Roman" pitchFamily="18" charset="0"/>
              </a:rPr>
              <a:t>Effectors:</a:t>
            </a:r>
            <a:r>
              <a:rPr lang="en-US" sz="3800" dirty="0">
                <a:latin typeface="Times New Roman" pitchFamily="18" charset="0"/>
                <a:cs typeface="Times New Roman" pitchFamily="18" charset="0"/>
              </a:rPr>
              <a:t> Effectors are the devices which affect the environment. Effectors can be legs, wheels, arms, fingers, wings, fins, and display screen.</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800600" y="1524000"/>
            <a:ext cx="4343400" cy="4571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63A40630-3380-4506-B794-4AE07C590491}"/>
              </a:ext>
            </a:extLst>
          </p:cNvPr>
          <p:cNvSpPr>
            <a:spLocks noGrp="1" noChangeArrowheads="1"/>
          </p:cNvSpPr>
          <p:nvPr>
            <p:ph type="title"/>
          </p:nvPr>
        </p:nvSpPr>
        <p:spPr/>
        <p:txBody>
          <a:bodyPr>
            <a:normAutofit/>
          </a:bodyPr>
          <a:lstStyle/>
          <a:p>
            <a:pPr eaLnBrk="1" hangingPunct="1"/>
            <a:r>
              <a:rPr lang="en-US" altLang="en-US" sz="3200" b="1" dirty="0">
                <a:solidFill>
                  <a:srgbClr val="0070C0"/>
                </a:solidFill>
                <a:latin typeface="Georgia" panose="02040502050405020303" pitchFamily="18" charset="0"/>
              </a:rPr>
              <a:t>RATIONAL AGENTS</a:t>
            </a:r>
          </a:p>
        </p:txBody>
      </p:sp>
      <p:sp>
        <p:nvSpPr>
          <p:cNvPr id="13315" name="Rectangle 3">
            <a:extLst>
              <a:ext uri="{FF2B5EF4-FFF2-40B4-BE49-F238E27FC236}">
                <a16:creationId xmlns="" xmlns:a16="http://schemas.microsoft.com/office/drawing/2014/main" id="{F0BF6147-3808-493F-937F-78F4D96637E6}"/>
              </a:ext>
            </a:extLst>
          </p:cNvPr>
          <p:cNvSpPr>
            <a:spLocks noGrp="1" noChangeArrowheads="1"/>
          </p:cNvSpPr>
          <p:nvPr>
            <p:ph type="body" idx="1"/>
          </p:nvPr>
        </p:nvSpPr>
        <p:spPr>
          <a:xfrm>
            <a:off x="457200" y="1600200"/>
            <a:ext cx="8229600" cy="3505200"/>
          </a:xfrm>
        </p:spPr>
        <p:txBody>
          <a:bodyPr/>
          <a:lstStyle/>
          <a:p>
            <a:pPr marL="0" indent="0" algn="just" eaLnBrk="1" hangingPunct="1">
              <a:buNone/>
            </a:pPr>
            <a:r>
              <a:rPr lang="en-US" altLang="en-US" dirty="0">
                <a:solidFill>
                  <a:srgbClr val="FF0000"/>
                </a:solidFill>
                <a:latin typeface="Times New Roman" panose="02020603050405020304" pitchFamily="18" charset="0"/>
                <a:cs typeface="Times New Roman" panose="02020603050405020304" pitchFamily="18" charset="0"/>
              </a:rPr>
              <a:t>Rational</a:t>
            </a:r>
            <a:r>
              <a:rPr lang="en-US" altLang="en-US" dirty="0">
                <a:latin typeface="Times New Roman" panose="02020603050405020304" pitchFamily="18" charset="0"/>
                <a:cs typeface="Times New Roman" panose="02020603050405020304" pitchFamily="18" charset="0"/>
              </a:rPr>
              <a:t> </a:t>
            </a:r>
            <a:r>
              <a:rPr lang="en-US" altLang="en-US" dirty="0">
                <a:solidFill>
                  <a:srgbClr val="FF0000"/>
                </a:solidFill>
                <a:latin typeface="Times New Roman" panose="02020603050405020304" pitchFamily="18" charset="0"/>
                <a:cs typeface="Times New Roman" panose="02020603050405020304" pitchFamily="18" charset="0"/>
              </a:rPr>
              <a:t>Agent</a:t>
            </a:r>
            <a:r>
              <a:rPr lang="en-US" altLang="en-US" dirty="0">
                <a:latin typeface="Times New Roman" panose="02020603050405020304" pitchFamily="18" charset="0"/>
                <a:cs typeface="Times New Roman" panose="02020603050405020304" pitchFamily="18" charset="0"/>
              </a:rPr>
              <a:t>: For each possible percept sequence, a rational agent should select an action that is expected to maximize its performance measure, given the evidence provided by the percept sequence and whatever built-in knowledge the agent has.</a:t>
            </a:r>
          </a:p>
        </p:txBody>
      </p:sp>
      <p:sp>
        <p:nvSpPr>
          <p:cNvPr id="13316" name="Slide Number Placeholder 2">
            <a:extLst>
              <a:ext uri="{FF2B5EF4-FFF2-40B4-BE49-F238E27FC236}">
                <a16:creationId xmlns="" xmlns:a16="http://schemas.microsoft.com/office/drawing/2014/main" id="{34B1814C-3024-4093-90E2-402EDC1C25B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23332DA-265A-4F3C-89F7-DDD1E0C2198B}" type="slidenum">
              <a:rPr lang="en-US" altLang="en-US" sz="1400"/>
              <a:pPr>
                <a:spcBef>
                  <a:spcPct val="0"/>
                </a:spcBef>
                <a:buFontTx/>
                <a:buNone/>
              </a:pPr>
              <a:t>8</a:t>
            </a:fld>
            <a:endParaRPr lang="en-US" altLang="en-US" sz="1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751BE-CD10-6E36-54B8-AF506B624B20}"/>
              </a:ext>
            </a:extLst>
          </p:cNvPr>
          <p:cNvSpPr>
            <a:spLocks noGrp="1"/>
          </p:cNvSpPr>
          <p:nvPr>
            <p:ph type="title"/>
          </p:nvPr>
        </p:nvSpPr>
        <p:spPr/>
        <p:txBody>
          <a:bodyPr/>
          <a:lstStyle/>
          <a:p>
            <a:endParaRPr lang="en-IN"/>
          </a:p>
        </p:txBody>
      </p:sp>
      <p:pic>
        <p:nvPicPr>
          <p:cNvPr id="5128" name="Picture 8" descr="Rational Agents for Artificial Intelligence | HackerNoon">
            <a:extLst>
              <a:ext uri="{FF2B5EF4-FFF2-40B4-BE49-F238E27FC236}">
                <a16:creationId xmlns="" xmlns:a16="http://schemas.microsoft.com/office/drawing/2014/main" id="{A09285A8-DD84-8DCA-9B0D-99E1998914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09600"/>
            <a:ext cx="88392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23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7254</TotalTime>
  <Words>2311</Words>
  <Application>Microsoft Office PowerPoint</Application>
  <PresentationFormat>On-screen Show (4:3)</PresentationFormat>
  <Paragraphs>355</Paragraphs>
  <Slides>67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ＭＳ Ｐゴシック</vt:lpstr>
      <vt:lpstr>Arial</vt:lpstr>
      <vt:lpstr>Arial MT</vt:lpstr>
      <vt:lpstr>Calibri</vt:lpstr>
      <vt:lpstr>Cambria</vt:lpstr>
      <vt:lpstr>Georgia</vt:lpstr>
      <vt:lpstr>inherit</vt:lpstr>
      <vt:lpstr>inter-bold</vt:lpstr>
      <vt:lpstr>inter-regular</vt:lpstr>
      <vt:lpstr>Times New Roman</vt:lpstr>
      <vt:lpstr>urw-din</vt:lpstr>
      <vt:lpstr>Wingdings</vt:lpstr>
      <vt:lpstr>Office Theme</vt:lpstr>
      <vt:lpstr>Intelligent Agents Structure &amp;  Environment</vt:lpstr>
      <vt:lpstr>Outline</vt:lpstr>
      <vt:lpstr>Definition</vt:lpstr>
      <vt:lpstr>PowerPoint Presentation</vt:lpstr>
      <vt:lpstr>Cont…</vt:lpstr>
      <vt:lpstr>PowerPoint Presentation</vt:lpstr>
      <vt:lpstr>Terms</vt:lpstr>
      <vt:lpstr>RATIONAL AGENTS</vt:lpstr>
      <vt:lpstr>PowerPoint Presentation</vt:lpstr>
      <vt:lpstr>Cont…</vt:lpstr>
      <vt:lpstr>NATURE OF ENVIRONMENT</vt:lpstr>
      <vt:lpstr>PEAS</vt:lpstr>
      <vt:lpstr>PowerPoint Presentation</vt:lpstr>
      <vt:lpstr>PEAS</vt:lpstr>
      <vt:lpstr>Example</vt:lpstr>
      <vt:lpstr>PEAS</vt:lpstr>
      <vt:lpstr>PEAS description of the task environment for an automated Taxi</vt:lpstr>
      <vt:lpstr>PEAS</vt:lpstr>
      <vt:lpstr>PEAS</vt:lpstr>
      <vt:lpstr> Part-picking robot </vt:lpstr>
      <vt:lpstr>PEAS</vt:lpstr>
      <vt:lpstr>Refinery control operator</vt:lpstr>
      <vt:lpstr>Examples of agent types and their PEAS descriptions</vt:lpstr>
      <vt:lpstr>Exercise</vt:lpstr>
      <vt:lpstr>Environment Types</vt:lpstr>
      <vt:lpstr>Environment types (or) Properties of Task environment</vt:lpstr>
      <vt:lpstr>Environment types</vt:lpstr>
      <vt:lpstr> Fully observable vs Partially Observable </vt:lpstr>
      <vt:lpstr>PowerPoint Presentation</vt:lpstr>
      <vt:lpstr>PowerPoint Presentation</vt:lpstr>
      <vt:lpstr>Static vs Dynamic</vt:lpstr>
      <vt:lpstr>PowerPoint Presentation</vt:lpstr>
      <vt:lpstr> Discrete vs Continuous </vt:lpstr>
      <vt:lpstr>Deterministic vs Stochastic</vt:lpstr>
      <vt:lpstr>Single-agent vs Multi-agent</vt:lpstr>
      <vt:lpstr>Episodic vs sequential</vt:lpstr>
      <vt:lpstr>Cont…</vt:lpstr>
      <vt:lpstr>STRUCTURE OF AGENTS</vt:lpstr>
      <vt:lpstr>PowerPoint Presentation</vt:lpstr>
      <vt:lpstr>Agent functions and programs</vt:lpstr>
      <vt:lpstr>Table-Driven Agent</vt:lpstr>
      <vt:lpstr>PowerPoint Presentation</vt:lpstr>
      <vt:lpstr>The TABLE-DRIVEN-AGENT program is invoked for each new percept and returns an action each time </vt:lpstr>
      <vt:lpstr>PowerPoint Presentation</vt:lpstr>
      <vt:lpstr>Agent types</vt:lpstr>
      <vt:lpstr>Agent types</vt:lpstr>
      <vt:lpstr>Simple reflex agents</vt:lpstr>
      <vt:lpstr>Agent program for a vacuum-cleaner agent</vt:lpstr>
      <vt:lpstr>Simple reflex agents</vt:lpstr>
      <vt:lpstr>PowerPoint Presentation</vt:lpstr>
      <vt:lpstr>PowerPoint Presentation</vt:lpstr>
      <vt:lpstr>PowerPoint Presentation</vt:lpstr>
      <vt:lpstr>Model-based reflex agents</vt:lpstr>
      <vt:lpstr>Model-based reflex agents</vt:lpstr>
      <vt:lpstr>Model-based reflex agents</vt:lpstr>
      <vt:lpstr>Model-based reflex agents</vt:lpstr>
      <vt:lpstr>Model-based reflex agents</vt:lpstr>
      <vt:lpstr>PowerPoint Presentation</vt:lpstr>
      <vt:lpstr>Goal-based agents</vt:lpstr>
      <vt:lpstr>Goal-based agents</vt:lpstr>
      <vt:lpstr>Goal-based agents</vt:lpstr>
      <vt:lpstr>Utility-based agents</vt:lpstr>
      <vt:lpstr>Utility-based agents</vt:lpstr>
      <vt:lpstr>Utility-based agents</vt:lpstr>
      <vt:lpstr>Learning agents</vt:lpstr>
      <vt:lpstr>Learning agents</vt:lpstr>
      <vt:lpstr>Learning agents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Agents</dc:title>
  <dc:creator>Windows User</dc:creator>
  <cp:lastModifiedBy>Admin</cp:lastModifiedBy>
  <cp:revision>98</cp:revision>
  <dcterms:created xsi:type="dcterms:W3CDTF">2021-02-06T14:08:23Z</dcterms:created>
  <dcterms:modified xsi:type="dcterms:W3CDTF">2024-01-18T04:32:25Z</dcterms:modified>
</cp:coreProperties>
</file>